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4"/>
  </p:notesMasterIdLst>
  <p:sldIdLst>
    <p:sldId id="334" r:id="rId2"/>
    <p:sldId id="256" r:id="rId3"/>
    <p:sldId id="260" r:id="rId4"/>
    <p:sldId id="259" r:id="rId5"/>
    <p:sldId id="268" r:id="rId6"/>
    <p:sldId id="261" r:id="rId7"/>
    <p:sldId id="264" r:id="rId8"/>
    <p:sldId id="266" r:id="rId9"/>
    <p:sldId id="267" r:id="rId10"/>
    <p:sldId id="258" r:id="rId11"/>
    <p:sldId id="337" r:id="rId12"/>
    <p:sldId id="331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0669" autoAdjust="0"/>
    <p:restoredTop sz="94660"/>
  </p:normalViewPr>
  <p:slideViewPr>
    <p:cSldViewPr>
      <p:cViewPr varScale="1">
        <p:scale>
          <a:sx n="69" d="100"/>
          <a:sy n="69" d="100"/>
        </p:scale>
        <p:origin x="-6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645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8ADC10E-294B-46AC-AB63-1F8ECCE8D00E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614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uk-UA" sz="2400">
                <a:latin typeface="Times New Roman" pitchFamily="18" charset="0"/>
              </a:endParaRPr>
            </a:p>
          </p:txBody>
        </p:sp>
        <p:grpSp>
          <p:nvGrpSpPr>
            <p:cNvPr id="6148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6149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uk-UA" sz="2400">
                  <a:latin typeface="Times New Roman" pitchFamily="18" charset="0"/>
                </a:endParaRPr>
              </a:p>
            </p:txBody>
          </p:sp>
          <p:sp>
            <p:nvSpPr>
              <p:cNvPr id="6150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uk-UA" sz="2400">
                  <a:latin typeface="Times New Roman" pitchFamily="18" charset="0"/>
                </a:endParaRPr>
              </a:p>
            </p:txBody>
          </p:sp>
          <p:sp>
            <p:nvSpPr>
              <p:cNvPr id="6151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6152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6153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uk-UA" sz="2400">
                  <a:latin typeface="Times New Roman" pitchFamily="18" charset="0"/>
                </a:endParaRPr>
              </a:p>
            </p:txBody>
          </p:sp>
          <p:sp>
            <p:nvSpPr>
              <p:cNvPr id="6154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6155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6157" name="Rectangle 13"/>
          <p:cNvSpPr>
            <a:spLocks noGrp="1" noChangeArrowheads="1"/>
          </p:cNvSpPr>
          <p:nvPr>
            <p:ph type="dt" sz="half" idx="2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158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© </a:t>
            </a:r>
            <a:r>
              <a:rPr lang="uk-UA"/>
              <a:t>Микитенко А.Ф.</a:t>
            </a:r>
            <a:endParaRPr lang="ru-RU"/>
          </a:p>
        </p:txBody>
      </p:sp>
      <p:sp>
        <p:nvSpPr>
          <p:cNvPr id="6159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1B5B482-832E-48FE-902F-9BE70BC571A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BB1532-1239-4426-A1D5-EF38CFECC11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181F1E-5F63-4386-9E5F-FB9083D2367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F885D0D-72A8-4DCD-8C76-85F4EBB80C3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1DA37D9-05AC-4001-A574-6FF9D1DE4C5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876800" y="1600200"/>
            <a:ext cx="38100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876800" y="3941763"/>
            <a:ext cx="38100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CF326B5-60F0-4A05-BC38-A59EEC06C34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8C46EF0-CED6-495D-BA7F-499A2CC67F0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175E4F-984A-4446-AB2A-8E486B1F660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F24639-2CBC-4BA4-A82A-65C253B7294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61196F-56CC-46D8-BB1C-793407CED23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3263E5-D83D-4EFA-85DB-FD1942F63A2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D26D71-D3E0-4304-831D-496B3714FF3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E7B1A9-1DEB-4BC2-A020-68980580779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41E76B-6522-4B31-86AE-BEE0ECCD5A5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F8DA0C-367C-4ABB-B02F-9D802DCE073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512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uk-UA" sz="2400">
                <a:latin typeface="Times New Roman" pitchFamily="18" charset="0"/>
              </a:endParaRPr>
            </a:p>
          </p:txBody>
        </p:sp>
        <p:grpSp>
          <p:nvGrpSpPr>
            <p:cNvPr id="512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5125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endParaRPr lang="uk-UA" sz="2400">
                  <a:latin typeface="Times New Roman" pitchFamily="18" charset="0"/>
                </a:endParaRPr>
              </a:p>
            </p:txBody>
          </p:sp>
          <p:sp>
            <p:nvSpPr>
              <p:cNvPr id="512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51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ru-RU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ru-RU"/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D5DC2878-18F5-4D19-B33F-F72C0FD3562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785918" y="928670"/>
            <a:ext cx="6900882" cy="2424130"/>
          </a:xfrm>
        </p:spPr>
        <p:txBody>
          <a:bodyPr/>
          <a:lstStyle/>
          <a:p>
            <a:r>
              <a:rPr lang="ru-RU" sz="3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Електронні</a:t>
            </a:r>
            <a:r>
              <a:rPr lang="ru-RU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3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таблиці</a:t>
            </a:r>
            <a:r>
              <a:rPr lang="ru-RU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та </a:t>
            </a:r>
            <a:r>
              <a:rPr lang="ru-RU" sz="3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їх</a:t>
            </a:r>
            <a:r>
              <a:rPr lang="ru-RU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3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призначення</a:t>
            </a:r>
            <a:r>
              <a:rPr lang="ru-RU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. </a:t>
            </a:r>
            <a:r>
              <a:rPr lang="ru-RU" sz="3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Системи</a:t>
            </a:r>
            <a:r>
              <a:rPr lang="ru-RU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3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опрацювання</a:t>
            </a:r>
            <a:r>
              <a:rPr lang="ru-RU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3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електронних</a:t>
            </a:r>
            <a:r>
              <a:rPr lang="ru-RU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3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таблиць</a:t>
            </a:r>
            <a:r>
              <a:rPr lang="ru-RU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, </a:t>
            </a:r>
            <a:r>
              <a:rPr lang="ru-RU" sz="3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їх</a:t>
            </a:r>
            <a:r>
              <a:rPr lang="ru-RU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3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основні</a:t>
            </a:r>
            <a:r>
              <a:rPr lang="ru-RU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3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функції</a:t>
            </a:r>
            <a:r>
              <a:rPr lang="ru-RU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Робота </a:t>
            </a:r>
            <a:r>
              <a:rPr lang="ru-RU" sz="3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з</a:t>
            </a:r>
            <a:r>
              <a:rPr lang="ru-RU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файлами </a:t>
            </a:r>
            <a:r>
              <a:rPr lang="ru-RU" sz="3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електронних</a:t>
            </a:r>
            <a:r>
              <a:rPr lang="ru-RU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3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таблиць</a:t>
            </a:r>
            <a:r>
              <a:rPr lang="uk-UA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(книгами).</a:t>
            </a:r>
            <a:endParaRPr lang="ru-RU" sz="3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97286" name="Picture 6" descr="Рисунок1"/>
          <p:cNvPicPr>
            <a:picLocks noGrp="1" noChangeAspect="1" noChangeArrowheads="1"/>
          </p:cNvPicPr>
          <p:nvPr>
            <p:ph type="subTitle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863975" y="4030663"/>
            <a:ext cx="1871663" cy="1462087"/>
          </a:xfrm>
          <a:noFill/>
          <a:ln/>
        </p:spPr>
      </p:pic>
      <p:sp>
        <p:nvSpPr>
          <p:cNvPr id="6" name="TextBox 5"/>
          <p:cNvSpPr txBox="1"/>
          <p:nvPr/>
        </p:nvSpPr>
        <p:spPr>
          <a:xfrm>
            <a:off x="1857356" y="142852"/>
            <a:ext cx="19288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latin typeface="Annabelle" pitchFamily="66" charset="0"/>
              </a:rPr>
              <a:t>Тема:</a:t>
            </a:r>
            <a:endParaRPr lang="ru-RU" sz="3200" b="1" dirty="0">
              <a:latin typeface="Annabelle" pitchFamily="66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3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sz="3600" dirty="0"/>
              <a:t>Введення і редагування даних</a:t>
            </a:r>
            <a:endParaRPr lang="ru-RU" sz="3600" dirty="0"/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uk-UA" sz="2400" dirty="0"/>
              <a:t>В клітинки можна вводити такі дані:</a:t>
            </a:r>
            <a:endParaRPr lang="en-US" sz="2400" dirty="0"/>
          </a:p>
          <a:p>
            <a:r>
              <a:rPr lang="uk-UA" sz="2400" b="1" dirty="0"/>
              <a:t> текст</a:t>
            </a:r>
            <a:endParaRPr lang="en-US" sz="2400" dirty="0"/>
          </a:p>
          <a:p>
            <a:r>
              <a:rPr lang="uk-UA" sz="2400" b="1" dirty="0"/>
              <a:t> число</a:t>
            </a:r>
            <a:endParaRPr lang="en-US" sz="2400" dirty="0"/>
          </a:p>
          <a:p>
            <a:r>
              <a:rPr lang="uk-UA" sz="2400" dirty="0"/>
              <a:t> </a:t>
            </a:r>
            <a:r>
              <a:rPr lang="uk-UA" sz="2400" b="1" dirty="0"/>
              <a:t>дату</a:t>
            </a:r>
            <a:r>
              <a:rPr lang="uk-UA" sz="2400" dirty="0"/>
              <a:t> </a:t>
            </a:r>
            <a:endParaRPr lang="en-US" sz="2400" dirty="0"/>
          </a:p>
          <a:p>
            <a:r>
              <a:rPr lang="uk-UA" sz="2400" dirty="0"/>
              <a:t> </a:t>
            </a:r>
            <a:r>
              <a:rPr lang="uk-UA" sz="2400" b="1" dirty="0"/>
              <a:t>формулу</a:t>
            </a:r>
            <a:r>
              <a:rPr lang="uk-UA" sz="2400" dirty="0"/>
              <a:t> </a:t>
            </a:r>
            <a:endParaRPr lang="ru-RU" sz="2400" dirty="0"/>
          </a:p>
          <a:p>
            <a:pPr>
              <a:buFont typeface="Wingdings" pitchFamily="2" charset="2"/>
              <a:buNone/>
            </a:pPr>
            <a:endParaRPr lang="ru-RU" sz="2400" dirty="0"/>
          </a:p>
        </p:txBody>
      </p:sp>
      <p:sp>
        <p:nvSpPr>
          <p:cNvPr id="8204" name="Rectangle 12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uk-UA" sz="2400"/>
              <a:t>Наприклад,</a:t>
            </a:r>
          </a:p>
          <a:p>
            <a:endParaRPr lang="uk-UA" sz="2400"/>
          </a:p>
          <a:p>
            <a:r>
              <a:rPr lang="uk-UA" sz="2400"/>
              <a:t>Журнал успішності</a:t>
            </a:r>
          </a:p>
          <a:p>
            <a:r>
              <a:rPr lang="uk-UA" sz="2400"/>
              <a:t>34,56</a:t>
            </a:r>
          </a:p>
          <a:p>
            <a:r>
              <a:rPr lang="uk-UA" sz="2400"/>
              <a:t>21.02.2011</a:t>
            </a:r>
          </a:p>
          <a:p>
            <a:r>
              <a:rPr lang="uk-UA" sz="2400"/>
              <a:t>= В2 / С22</a:t>
            </a:r>
          </a:p>
          <a:p>
            <a:endParaRPr lang="uk-UA" sz="2400"/>
          </a:p>
          <a:p>
            <a:endParaRPr lang="uk-UA" sz="2400"/>
          </a:p>
          <a:p>
            <a:endParaRPr lang="ru-RU" sz="2400"/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2700338" y="4941888"/>
            <a:ext cx="4752975" cy="1016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sz="2000" dirty="0"/>
              <a:t>Для редагування даних треба натиснути функціональну клавішу </a:t>
            </a:r>
            <a:r>
              <a:rPr lang="en-US" sz="2000" dirty="0"/>
              <a:t>F2</a:t>
            </a:r>
            <a:r>
              <a:rPr lang="uk-UA" sz="2000" dirty="0"/>
              <a:t> або 2 рази клацнути в клітинці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latin typeface="Annabelle" pitchFamily="66" charset="0"/>
              </a:rPr>
              <a:t>Практичне завдання</a:t>
            </a:r>
            <a:endParaRPr lang="ru-RU" dirty="0">
              <a:latin typeface="Annabelle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7729566" cy="4530725"/>
          </a:xfrm>
        </p:spPr>
        <p:txBody>
          <a:bodyPr/>
          <a:lstStyle/>
          <a:p>
            <a:r>
              <a:rPr lang="uk-UA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Завдання:</a:t>
            </a:r>
            <a:r>
              <a:rPr lang="uk-UA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uk-UA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Для заданої таблиці, у якій наведені результати іспитів, створити електронну таблицю, виконати її редагування. </a:t>
            </a:r>
            <a:endParaRPr lang="ru-RU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pic>
        <p:nvPicPr>
          <p:cNvPr id="101378" name="Picture 2"/>
          <p:cNvPicPr>
            <a:picLocks noChangeAspect="1" noChangeArrowheads="1"/>
          </p:cNvPicPr>
          <p:nvPr/>
        </p:nvPicPr>
        <p:blipFill>
          <a:blip r:embed="rId2"/>
          <a:srcRect t="21484" r="61182" b="59961"/>
          <a:stretch>
            <a:fillRect/>
          </a:stretch>
        </p:blipFill>
        <p:spPr bwMode="auto">
          <a:xfrm>
            <a:off x="1071538" y="3929066"/>
            <a:ext cx="6974546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b="1" dirty="0" err="1">
                <a:solidFill>
                  <a:schemeClr val="tx2"/>
                </a:solidFill>
                <a:latin typeface="Annabelle" pitchFamily="66" charset="0"/>
              </a:rPr>
              <a:t>Підведення</a:t>
            </a:r>
            <a:r>
              <a:rPr lang="ru-RU" b="1" dirty="0">
                <a:solidFill>
                  <a:schemeClr val="tx2"/>
                </a:solidFill>
                <a:latin typeface="Annabelle" pitchFamily="66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latin typeface="Annabelle" pitchFamily="66" charset="0"/>
              </a:rPr>
              <a:t>підсумків</a:t>
            </a:r>
            <a:r>
              <a:rPr lang="ru-RU" b="1" dirty="0">
                <a:solidFill>
                  <a:schemeClr val="tx2"/>
                </a:solidFill>
                <a:latin typeface="Annabelle" pitchFamily="66" charset="0"/>
              </a:rPr>
              <a:t> уроку.</a:t>
            </a:r>
            <a:endParaRPr lang="ru-RU" dirty="0">
              <a:solidFill>
                <a:schemeClr val="tx2"/>
              </a:solidFill>
              <a:latin typeface="Annabelle" pitchFamily="66" charset="0"/>
            </a:endParaRP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Назвіть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основні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елементи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електронних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таблиць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Яку структуру </a:t>
            </a:r>
            <a:r>
              <a:rPr lang="ru-RU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має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документ EXCEL?</a:t>
            </a:r>
          </a:p>
          <a:p>
            <a:r>
              <a:rPr lang="ru-RU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Яку </a:t>
            </a:r>
            <a:r>
              <a:rPr lang="ru-RU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інформацію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можна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заносити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комірки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ЕТ?</a:t>
            </a:r>
          </a:p>
          <a:p>
            <a:r>
              <a:rPr lang="uk-UA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Як </a:t>
            </a:r>
            <a:r>
              <a:rPr lang="uk-UA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змінити інформацію у клітинці?</a:t>
            </a:r>
            <a:endParaRPr lang="ru-RU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lnSpc>
                <a:spcPct val="90000"/>
              </a:lnSpc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uk-UA">
                <a:solidFill>
                  <a:schemeClr val="tx1"/>
                </a:solidFill>
              </a:rPr>
              <a:t>Загальні відомості про табличний процесор</a:t>
            </a:r>
            <a:endParaRPr lang="ru-RU">
              <a:solidFill>
                <a:schemeClr val="tx1"/>
              </a:solidFill>
            </a:endParaRPr>
          </a:p>
        </p:txBody>
      </p:sp>
      <p:pic>
        <p:nvPicPr>
          <p:cNvPr id="2052" name="Picture 4" descr="Рисунок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00496" y="4143380"/>
            <a:ext cx="1871663" cy="14620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628775"/>
            <a:ext cx="7910513" cy="1905000"/>
          </a:xfrm>
          <a:noFill/>
          <a:ln>
            <a:solidFill>
              <a:schemeClr val="tx1"/>
            </a:solidFill>
          </a:ln>
        </p:spPr>
        <p:txBody>
          <a:bodyPr/>
          <a:lstStyle/>
          <a:p>
            <a:r>
              <a:rPr lang="uk-UA" sz="2900" b="1" dirty="0"/>
              <a:t>Табличний процесор</a:t>
            </a:r>
            <a:r>
              <a:rPr lang="uk-UA" sz="2900" dirty="0"/>
              <a:t> – це прикладна програма, яка призначена для опрацювання даних, поданих у таблицях.</a:t>
            </a:r>
            <a:endParaRPr lang="ru-RU" sz="2900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3789363"/>
            <a:ext cx="7834313" cy="2160587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uk-UA" b="1" dirty="0"/>
              <a:t>Основні функції програми:</a:t>
            </a:r>
          </a:p>
          <a:p>
            <a:r>
              <a:rPr lang="uk-UA" sz="3000" dirty="0"/>
              <a:t>Зберігання даних у вигляді таблиць;</a:t>
            </a:r>
          </a:p>
          <a:p>
            <a:r>
              <a:rPr lang="uk-UA" dirty="0"/>
              <a:t>Опрацювання даних за формулами;</a:t>
            </a:r>
          </a:p>
          <a:p>
            <a:r>
              <a:rPr lang="uk-UA" dirty="0"/>
              <a:t>Побудова діаграм і графіків.</a:t>
            </a:r>
            <a:endParaRPr lang="ru-RU" dirty="0"/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1116013" y="620713"/>
            <a:ext cx="50403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sz="3600" b="1">
                <a:solidFill>
                  <a:schemeClr val="tx2"/>
                </a:solidFill>
                <a:latin typeface="Times New Roman" pitchFamily="18" charset="0"/>
              </a:rPr>
              <a:t>Табличний процесор</a:t>
            </a:r>
            <a:endParaRPr lang="ru-RU" sz="3600" b="1">
              <a:solidFill>
                <a:schemeClr val="tx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sz="3600" dirty="0"/>
              <a:t>Погляд у минуле</a:t>
            </a:r>
            <a:endParaRPr lang="ru-RU" sz="3600" dirty="0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uk-UA" sz="2400" dirty="0">
                <a:latin typeface="Times New Roman" pitchFamily="18" charset="0"/>
              </a:rPr>
              <a:t>Засновниками електронних таблиць вважають Дена </a:t>
            </a:r>
            <a:r>
              <a:rPr lang="uk-UA" sz="2400" dirty="0" err="1">
                <a:latin typeface="Times New Roman" pitchFamily="18" charset="0"/>
              </a:rPr>
              <a:t>Брікліна</a:t>
            </a:r>
            <a:r>
              <a:rPr lang="uk-UA" sz="2400" dirty="0">
                <a:latin typeface="Times New Roman" pitchFamily="18" charset="0"/>
              </a:rPr>
              <a:t>  і  Боба </a:t>
            </a:r>
            <a:r>
              <a:rPr lang="uk-UA" sz="2400" dirty="0" err="1">
                <a:latin typeface="Times New Roman" pitchFamily="18" charset="0"/>
              </a:rPr>
              <a:t>Френкстона</a:t>
            </a:r>
            <a:r>
              <a:rPr lang="uk-UA" sz="2400" dirty="0">
                <a:latin typeface="Times New Roman" pitchFamily="18" charset="0"/>
              </a:rPr>
              <a:t>, які  у 1979 році розробили програму </a:t>
            </a:r>
            <a:r>
              <a:rPr lang="en-US" sz="2400" b="1" dirty="0">
                <a:latin typeface="Times New Roman" pitchFamily="18" charset="0"/>
              </a:rPr>
              <a:t>VisiCalc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</a:rPr>
              <a:t>для комп'ютера</a:t>
            </a:r>
            <a:r>
              <a:rPr lang="en-US" sz="2400" dirty="0">
                <a:latin typeface="Times New Roman" pitchFamily="18" charset="0"/>
              </a:rPr>
              <a:t> Apple II</a:t>
            </a:r>
            <a:r>
              <a:rPr lang="uk-UA" sz="2400" dirty="0">
                <a:latin typeface="Times New Roman" pitchFamily="18" charset="0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uk-UA" sz="2400" dirty="0">
                <a:latin typeface="Times New Roman" pitchFamily="18" charset="0"/>
              </a:rPr>
              <a:t> Надалі вони стали засновниками фірми </a:t>
            </a:r>
            <a:r>
              <a:rPr lang="en-US" sz="2400" dirty="0">
                <a:latin typeface="Times New Roman" pitchFamily="18" charset="0"/>
              </a:rPr>
              <a:t>LOTUS. </a:t>
            </a:r>
            <a:endParaRPr lang="uk-UA" sz="2400" dirty="0">
              <a:latin typeface="Times New Roman" pitchFamily="18" charset="0"/>
            </a:endParaRPr>
          </a:p>
          <a:p>
            <a:endParaRPr lang="ru-RU" sz="2400" dirty="0">
              <a:latin typeface="Times New Roman" pitchFamily="18" charset="0"/>
            </a:endParaRPr>
          </a:p>
        </p:txBody>
      </p:sp>
      <p:pic>
        <p:nvPicPr>
          <p:cNvPr id="10247" name="Picture 2" descr="Ден Бриклин и Боб Френкстон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219700" y="2205038"/>
            <a:ext cx="3175000" cy="27051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sz="3600" dirty="0"/>
              <a:t>Походження</a:t>
            </a:r>
            <a:r>
              <a:rPr lang="uk-UA" dirty="0"/>
              <a:t> </a:t>
            </a:r>
            <a:r>
              <a:rPr lang="en-US" dirty="0"/>
              <a:t>Excel</a:t>
            </a:r>
            <a:endParaRPr lang="ru-RU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sz="2400" dirty="0"/>
              <a:t>Перша версія електронних таблиць від компанії Microsoft  була випущена в </a:t>
            </a:r>
            <a:r>
              <a:rPr lang="uk-UA" sz="2400" dirty="0">
                <a:solidFill>
                  <a:schemeClr val="hlink"/>
                </a:solidFill>
              </a:rPr>
              <a:t>1985</a:t>
            </a:r>
            <a:r>
              <a:rPr lang="uk-UA" sz="2400" dirty="0"/>
              <a:t> році.</a:t>
            </a:r>
          </a:p>
          <a:p>
            <a:r>
              <a:rPr lang="uk-UA" sz="2400" dirty="0"/>
              <a:t>Назва Excel походить від </a:t>
            </a:r>
            <a:r>
              <a:rPr lang="uk-UA" sz="2400" dirty="0" err="1">
                <a:solidFill>
                  <a:schemeClr val="accent2"/>
                </a:solidFill>
              </a:rPr>
              <a:t>Ex</a:t>
            </a:r>
            <a:r>
              <a:rPr lang="uk-UA" sz="2400" dirty="0" err="1"/>
              <a:t>ecutable</a:t>
            </a:r>
            <a:r>
              <a:rPr lang="uk-UA" sz="2400" dirty="0"/>
              <a:t> </a:t>
            </a:r>
            <a:r>
              <a:rPr lang="uk-UA" sz="2400" dirty="0" err="1">
                <a:solidFill>
                  <a:schemeClr val="accent2"/>
                </a:solidFill>
              </a:rPr>
              <a:t>Cel</a:t>
            </a:r>
            <a:r>
              <a:rPr lang="uk-UA" sz="2400" dirty="0" err="1"/>
              <a:t>ls</a:t>
            </a:r>
            <a:r>
              <a:rPr lang="uk-UA" sz="2400" dirty="0"/>
              <a:t> -- обчислювальні клітинки.</a:t>
            </a:r>
          </a:p>
          <a:p>
            <a:r>
              <a:rPr lang="uk-UA" sz="2400" dirty="0"/>
              <a:t> А англійське слово </a:t>
            </a:r>
            <a:r>
              <a:rPr lang="uk-UA" sz="2400" dirty="0" err="1"/>
              <a:t>“</a:t>
            </a:r>
            <a:r>
              <a:rPr lang="uk-UA" sz="2400" dirty="0" err="1">
                <a:solidFill>
                  <a:schemeClr val="accent2"/>
                </a:solidFill>
              </a:rPr>
              <a:t>Excel</a:t>
            </a:r>
            <a:r>
              <a:rPr lang="uk-UA" sz="2400" dirty="0" err="1"/>
              <a:t>”</a:t>
            </a:r>
            <a:r>
              <a:rPr lang="uk-UA" sz="2400" dirty="0"/>
              <a:t>  значить  </a:t>
            </a:r>
            <a:r>
              <a:rPr lang="uk-UA" sz="2400" dirty="0" err="1"/>
              <a:t>“перевершувати</a:t>
            </a:r>
            <a:r>
              <a:rPr lang="uk-UA" sz="2400" dirty="0"/>
              <a:t>, </a:t>
            </a:r>
            <a:r>
              <a:rPr lang="uk-UA" sz="2400" dirty="0" err="1"/>
              <a:t>перевищувати”</a:t>
            </a:r>
            <a:r>
              <a:rPr lang="uk-UA" sz="2400" dirty="0"/>
              <a:t>  або </a:t>
            </a:r>
            <a:r>
              <a:rPr lang="uk-UA" sz="2400" dirty="0" err="1"/>
              <a:t>“відрізнятися</a:t>
            </a:r>
            <a:r>
              <a:rPr lang="uk-UA" sz="2400" dirty="0"/>
              <a:t>, </a:t>
            </a:r>
            <a:r>
              <a:rPr lang="uk-UA" sz="2400" dirty="0" err="1"/>
              <a:t>виділятися”</a:t>
            </a:r>
            <a:r>
              <a:rPr lang="uk-UA" sz="2400" dirty="0"/>
              <a:t>.</a:t>
            </a:r>
          </a:p>
          <a:p>
            <a:r>
              <a:rPr lang="uk-UA" sz="2400" dirty="0"/>
              <a:t> Назва дуже точна охарактеризувала суть електронних таблиць.</a:t>
            </a:r>
          </a:p>
          <a:p>
            <a:r>
              <a:rPr lang="uk-UA" sz="2400" dirty="0"/>
              <a:t>Це чудовий незамінний засіб для розрахунків.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sz="3600" dirty="0"/>
              <a:t>Запуск табличного процесора</a:t>
            </a:r>
            <a:endParaRPr lang="ru-RU" sz="3600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916113"/>
            <a:ext cx="7772400" cy="4530725"/>
          </a:xfrm>
        </p:spPr>
        <p:txBody>
          <a:bodyPr/>
          <a:lstStyle/>
          <a:p>
            <a:r>
              <a:rPr lang="uk-UA" dirty="0"/>
              <a:t>За допомогою ярлика</a:t>
            </a:r>
          </a:p>
          <a:p>
            <a:r>
              <a:rPr lang="uk-UA" dirty="0"/>
              <a:t>З існуючого файлу</a:t>
            </a:r>
          </a:p>
          <a:p>
            <a:r>
              <a:rPr lang="uk-UA" dirty="0"/>
              <a:t>Пуск – Усі програми – </a:t>
            </a:r>
            <a:r>
              <a:rPr lang="en-US" dirty="0"/>
              <a:t>Microsoft Office </a:t>
            </a:r>
            <a:r>
              <a:rPr lang="uk-UA" dirty="0"/>
              <a:t>– </a:t>
            </a:r>
            <a:r>
              <a:rPr lang="en-US" dirty="0"/>
              <a:t>Microsoft Office</a:t>
            </a:r>
            <a:r>
              <a:rPr lang="uk-UA" dirty="0"/>
              <a:t> </a:t>
            </a:r>
            <a:r>
              <a:rPr lang="en-US" dirty="0"/>
              <a:t>Excel</a:t>
            </a:r>
            <a:r>
              <a:rPr lang="uk-UA" dirty="0"/>
              <a:t> </a:t>
            </a:r>
          </a:p>
          <a:p>
            <a:r>
              <a:rPr lang="uk-UA" dirty="0"/>
              <a:t>Контекстне меню – Створити –</a:t>
            </a:r>
          </a:p>
          <a:p>
            <a:pPr>
              <a:buFont typeface="Wingdings" pitchFamily="2" charset="2"/>
              <a:buNone/>
            </a:pPr>
            <a:r>
              <a:rPr lang="uk-UA" dirty="0"/>
              <a:t>   </a:t>
            </a:r>
            <a:r>
              <a:rPr lang="en-US" dirty="0"/>
              <a:t> </a:t>
            </a:r>
            <a:r>
              <a:rPr lang="uk-UA" dirty="0"/>
              <a:t>Лист </a:t>
            </a:r>
            <a:r>
              <a:rPr lang="en-US" dirty="0"/>
              <a:t>Microsoft Excel</a:t>
            </a:r>
            <a:r>
              <a:rPr lang="uk-UA" dirty="0"/>
              <a:t> </a:t>
            </a:r>
          </a:p>
          <a:p>
            <a:endParaRPr lang="ru-RU" dirty="0"/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2"/>
          <a:srcRect r="6494" b="23404"/>
          <a:stretch>
            <a:fillRect/>
          </a:stretch>
        </p:blipFill>
        <p:spPr bwMode="auto">
          <a:xfrm>
            <a:off x="5364163" y="1628775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317" name="Picture 5" descr="Рисунок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8488" y="3573463"/>
            <a:ext cx="1871662" cy="1462087"/>
          </a:xfrm>
          <a:prstGeom prst="rect">
            <a:avLst/>
          </a:prstGeom>
          <a:noFill/>
        </p:spPr>
      </p:pic>
      <p:pic>
        <p:nvPicPr>
          <p:cNvPr id="13318" name="Picture 6"/>
          <p:cNvPicPr>
            <a:picLocks noChangeAspect="1" noChangeArrowheads="1"/>
          </p:cNvPicPr>
          <p:nvPr/>
        </p:nvPicPr>
        <p:blipFill>
          <a:blip r:embed="rId4"/>
          <a:srcRect l="59602" t="16620" r="29843" b="71533"/>
          <a:stretch>
            <a:fillRect/>
          </a:stretch>
        </p:blipFill>
        <p:spPr bwMode="auto">
          <a:xfrm>
            <a:off x="6516688" y="2060575"/>
            <a:ext cx="7921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2484438" y="5300663"/>
            <a:ext cx="5903912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2400"/>
              <a:t>Книга  зберігається з  розширенням </a:t>
            </a:r>
            <a:r>
              <a:rPr lang="en-US" sz="2400" b="1"/>
              <a:t>.xls</a:t>
            </a:r>
            <a:endParaRPr lang="ru-RU" sz="2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333375"/>
            <a:ext cx="8385175" cy="981075"/>
          </a:xfrm>
        </p:spPr>
        <p:txBody>
          <a:bodyPr/>
          <a:lstStyle/>
          <a:p>
            <a:pPr algn="ctr"/>
            <a:r>
              <a:rPr lang="uk-UA" sz="3600" dirty="0">
                <a:solidFill>
                  <a:schemeClr val="tx1"/>
                </a:solidFill>
              </a:rPr>
              <a:t>Інтерфейс табличного процесора</a:t>
            </a:r>
            <a:endParaRPr lang="ru-RU" sz="3600" dirty="0">
              <a:solidFill>
                <a:schemeClr val="tx1"/>
              </a:solidFill>
            </a:endParaRPr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8888" y="1557338"/>
            <a:ext cx="7272337" cy="5053012"/>
          </a:xfrm>
          <a:prstGeom prst="rect">
            <a:avLst/>
          </a:prstGeom>
          <a:noFill/>
        </p:spPr>
      </p:pic>
      <p:sp>
        <p:nvSpPr>
          <p:cNvPr id="18436" name="Line 4"/>
          <p:cNvSpPr>
            <a:spLocks noChangeShapeType="1"/>
          </p:cNvSpPr>
          <p:nvPr/>
        </p:nvSpPr>
        <p:spPr bwMode="auto">
          <a:xfrm flipH="1" flipV="1">
            <a:off x="990600" y="1143000"/>
            <a:ext cx="1204913" cy="485775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 type="arrow" w="med" len="med"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228600" y="838200"/>
            <a:ext cx="1447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dirty="0"/>
              <a:t>Заголовок</a:t>
            </a:r>
            <a:endParaRPr lang="ru-RU" dirty="0"/>
          </a:p>
        </p:txBody>
      </p:sp>
      <p:sp>
        <p:nvSpPr>
          <p:cNvPr id="18438" name="Line 6"/>
          <p:cNvSpPr>
            <a:spLocks noChangeShapeType="1"/>
          </p:cNvSpPr>
          <p:nvPr/>
        </p:nvSpPr>
        <p:spPr bwMode="auto">
          <a:xfrm flipH="1" flipV="1">
            <a:off x="1042988" y="1844675"/>
            <a:ext cx="836612" cy="15875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 type="arrow" w="med" len="med"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228600" y="1524000"/>
            <a:ext cx="990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/>
              <a:t>Рядок меню</a:t>
            </a:r>
            <a:endParaRPr lang="ru-RU"/>
          </a:p>
        </p:txBody>
      </p:sp>
      <p:sp>
        <p:nvSpPr>
          <p:cNvPr id="18440" name="Line 8"/>
          <p:cNvSpPr>
            <a:spLocks noChangeShapeType="1"/>
          </p:cNvSpPr>
          <p:nvPr/>
        </p:nvSpPr>
        <p:spPr bwMode="auto">
          <a:xfrm flipH="1">
            <a:off x="971550" y="2276475"/>
            <a:ext cx="576263" cy="373063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 type="arrow" w="med" len="med"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152400" y="2286000"/>
            <a:ext cx="1143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/>
              <a:t>Адреса клітинки</a:t>
            </a:r>
            <a:endParaRPr lang="ru-RU"/>
          </a:p>
        </p:txBody>
      </p:sp>
      <p:sp>
        <p:nvSpPr>
          <p:cNvPr id="18442" name="Line 10"/>
          <p:cNvSpPr>
            <a:spLocks noChangeShapeType="1"/>
          </p:cNvSpPr>
          <p:nvPr/>
        </p:nvSpPr>
        <p:spPr bwMode="auto">
          <a:xfrm>
            <a:off x="1763713" y="2708275"/>
            <a:ext cx="674687" cy="415925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 type="arrow" w="med" len="med"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1981200" y="3200400"/>
            <a:ext cx="129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/>
              <a:t>Активна клітинка</a:t>
            </a:r>
            <a:endParaRPr lang="ru-RU"/>
          </a:p>
        </p:txBody>
      </p:sp>
      <p:sp>
        <p:nvSpPr>
          <p:cNvPr id="18444" name="Line 12"/>
          <p:cNvSpPr>
            <a:spLocks noChangeShapeType="1"/>
          </p:cNvSpPr>
          <p:nvPr/>
        </p:nvSpPr>
        <p:spPr bwMode="auto">
          <a:xfrm>
            <a:off x="4500563" y="2133600"/>
            <a:ext cx="673100" cy="10541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 type="arrow" w="med" len="med"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445" name="Text Box 13"/>
          <p:cNvSpPr txBox="1">
            <a:spLocks noChangeArrowheads="1"/>
          </p:cNvSpPr>
          <p:nvPr/>
        </p:nvSpPr>
        <p:spPr bwMode="auto">
          <a:xfrm>
            <a:off x="4953000" y="2895600"/>
            <a:ext cx="152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/>
              <a:t>Панелі інструментів</a:t>
            </a:r>
            <a:endParaRPr lang="ru-RU"/>
          </a:p>
        </p:txBody>
      </p:sp>
      <p:sp>
        <p:nvSpPr>
          <p:cNvPr id="18446" name="Line 14"/>
          <p:cNvSpPr>
            <a:spLocks noChangeShapeType="1"/>
          </p:cNvSpPr>
          <p:nvPr/>
        </p:nvSpPr>
        <p:spPr bwMode="auto">
          <a:xfrm>
            <a:off x="2987675" y="2276475"/>
            <a:ext cx="817563" cy="1304925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 type="arrow" w="med" len="med"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447" name="Text Box 15"/>
          <p:cNvSpPr txBox="1">
            <a:spLocks noChangeArrowheads="1"/>
          </p:cNvSpPr>
          <p:nvPr/>
        </p:nvSpPr>
        <p:spPr bwMode="auto">
          <a:xfrm>
            <a:off x="3276600" y="3657600"/>
            <a:ext cx="1752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/>
              <a:t>Рядок формул</a:t>
            </a:r>
            <a:endParaRPr lang="ru-RU"/>
          </a:p>
        </p:txBody>
      </p:sp>
      <p:sp>
        <p:nvSpPr>
          <p:cNvPr id="18448" name="Text Box 16"/>
          <p:cNvSpPr txBox="1">
            <a:spLocks noChangeArrowheads="1"/>
          </p:cNvSpPr>
          <p:nvPr/>
        </p:nvSpPr>
        <p:spPr bwMode="auto">
          <a:xfrm>
            <a:off x="6227763" y="4292600"/>
            <a:ext cx="2133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/>
              <a:t>Полоси прокручування</a:t>
            </a:r>
            <a:endParaRPr lang="ru-RU"/>
          </a:p>
        </p:txBody>
      </p:sp>
      <p:sp>
        <p:nvSpPr>
          <p:cNvPr id="18449" name="Line 17"/>
          <p:cNvSpPr>
            <a:spLocks noChangeShapeType="1"/>
          </p:cNvSpPr>
          <p:nvPr/>
        </p:nvSpPr>
        <p:spPr bwMode="auto">
          <a:xfrm>
            <a:off x="6516688" y="4941888"/>
            <a:ext cx="215900" cy="1368425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450" name="Line 18"/>
          <p:cNvSpPr>
            <a:spLocks noChangeShapeType="1"/>
          </p:cNvSpPr>
          <p:nvPr/>
        </p:nvSpPr>
        <p:spPr bwMode="auto">
          <a:xfrm>
            <a:off x="6516688" y="4941888"/>
            <a:ext cx="1800225" cy="358775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451" name="Line 19"/>
          <p:cNvSpPr>
            <a:spLocks noChangeShapeType="1"/>
          </p:cNvSpPr>
          <p:nvPr/>
        </p:nvSpPr>
        <p:spPr bwMode="auto">
          <a:xfrm flipV="1">
            <a:off x="2195513" y="5876925"/>
            <a:ext cx="288925" cy="4318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 type="arrow" w="med" len="med"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452" name="Text Box 20"/>
          <p:cNvSpPr txBox="1">
            <a:spLocks noChangeArrowheads="1"/>
          </p:cNvSpPr>
          <p:nvPr/>
        </p:nvSpPr>
        <p:spPr bwMode="auto">
          <a:xfrm>
            <a:off x="2484438" y="5589588"/>
            <a:ext cx="1981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/>
              <a:t>Ярлики аркушів</a:t>
            </a:r>
            <a:endParaRPr lang="ru-RU"/>
          </a:p>
        </p:txBody>
      </p:sp>
      <p:sp>
        <p:nvSpPr>
          <p:cNvPr id="18453" name="Line 21"/>
          <p:cNvSpPr>
            <a:spLocks noChangeShapeType="1"/>
          </p:cNvSpPr>
          <p:nvPr/>
        </p:nvSpPr>
        <p:spPr bwMode="auto">
          <a:xfrm flipV="1">
            <a:off x="5867400" y="3573463"/>
            <a:ext cx="1511300" cy="6477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 type="arrow" w="med" len="med"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454" name="Text Box 22"/>
          <p:cNvSpPr txBox="1">
            <a:spLocks noChangeArrowheads="1"/>
          </p:cNvSpPr>
          <p:nvPr/>
        </p:nvSpPr>
        <p:spPr bwMode="auto">
          <a:xfrm>
            <a:off x="7010400" y="3284538"/>
            <a:ext cx="2133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/>
              <a:t>Робоча область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87450" y="692150"/>
            <a:ext cx="5078413" cy="509588"/>
          </a:xfrm>
        </p:spPr>
        <p:txBody>
          <a:bodyPr lIns="0" rIns="0" bIns="0" anchor="b"/>
          <a:lstStyle/>
          <a:p>
            <a:r>
              <a:rPr lang="uk-UA" sz="3600"/>
              <a:t>Електронна таблиця</a:t>
            </a:r>
            <a:endParaRPr lang="ru-RU" sz="3600"/>
          </a:p>
        </p:txBody>
      </p:sp>
      <p:pic>
        <p:nvPicPr>
          <p:cNvPr id="20483" name="Picture 2"/>
          <p:cNvPicPr>
            <a:picLocks noChangeAspect="1" noChangeArrowheads="1"/>
          </p:cNvPicPr>
          <p:nvPr/>
        </p:nvPicPr>
        <p:blipFill>
          <a:blip r:embed="rId2"/>
          <a:srcRect r="67798" b="57063"/>
          <a:stretch>
            <a:fillRect/>
          </a:stretch>
        </p:blipFill>
        <p:spPr bwMode="auto">
          <a:xfrm>
            <a:off x="5795963" y="1916113"/>
            <a:ext cx="2932112" cy="2932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TextBox 4"/>
          <p:cNvSpPr txBox="1">
            <a:spLocks noChangeArrowheads="1"/>
          </p:cNvSpPr>
          <p:nvPr/>
        </p:nvSpPr>
        <p:spPr bwMode="auto">
          <a:xfrm>
            <a:off x="5724525" y="5229225"/>
            <a:ext cx="3095625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b="1"/>
              <a:t>С6 – адреса виділеної клітинки</a:t>
            </a:r>
            <a:endParaRPr lang="ru-RU">
              <a:latin typeface="Constantia" pitchFamily="18" charset="0"/>
            </a:endParaRPr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1116013" y="1628775"/>
            <a:ext cx="4464050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uk-UA"/>
              <a:t>Електронна таблиця складається</a:t>
            </a:r>
          </a:p>
          <a:p>
            <a:pPr>
              <a:buFont typeface="Wingdings" pitchFamily="2" charset="2"/>
              <a:buChar char="§"/>
            </a:pPr>
            <a:r>
              <a:rPr lang="uk-UA"/>
              <a:t>  із стовпчиків, які позначаються латинськими літерами </a:t>
            </a:r>
            <a:r>
              <a:rPr lang="en-US"/>
              <a:t>A, B, …, IV </a:t>
            </a:r>
            <a:r>
              <a:rPr lang="uk-UA"/>
              <a:t>(їх 256)</a:t>
            </a:r>
          </a:p>
          <a:p>
            <a:pPr>
              <a:buFont typeface="Wingdings" pitchFamily="2" charset="2"/>
              <a:buChar char="§"/>
            </a:pPr>
            <a:r>
              <a:rPr lang="uk-UA"/>
              <a:t> і рядків, які нумеруються арабськими цифрами від 1 до 65536.</a:t>
            </a:r>
          </a:p>
          <a:p>
            <a:pPr>
              <a:buFont typeface="Wingdings" pitchFamily="2" charset="2"/>
              <a:buChar char="§"/>
            </a:pPr>
            <a:r>
              <a:rPr lang="uk-UA"/>
              <a:t> На перетині рядка і стовпчика знаходиться </a:t>
            </a:r>
            <a:r>
              <a:rPr lang="uk-UA">
                <a:solidFill>
                  <a:schemeClr val="hlink"/>
                </a:solidFill>
              </a:rPr>
              <a:t>клітинка</a:t>
            </a:r>
          </a:p>
          <a:p>
            <a:pPr>
              <a:buFont typeface="Wingdings" pitchFamily="2" charset="2"/>
              <a:buChar char="§"/>
            </a:pPr>
            <a:r>
              <a:rPr lang="uk-UA"/>
              <a:t> Клітинка має </a:t>
            </a:r>
            <a:r>
              <a:rPr lang="uk-UA">
                <a:solidFill>
                  <a:schemeClr val="hlink"/>
                </a:solidFill>
              </a:rPr>
              <a:t>адресу</a:t>
            </a:r>
            <a:r>
              <a:rPr lang="uk-UA"/>
              <a:t>, що складається з </a:t>
            </a:r>
            <a:r>
              <a:rPr lang="uk-UA">
                <a:solidFill>
                  <a:schemeClr val="hlink"/>
                </a:solidFill>
              </a:rPr>
              <a:t>назви стовпчика</a:t>
            </a:r>
            <a:r>
              <a:rPr lang="uk-UA"/>
              <a:t> і </a:t>
            </a:r>
            <a:r>
              <a:rPr lang="uk-UA">
                <a:solidFill>
                  <a:schemeClr val="hlink"/>
                </a:solidFill>
              </a:rPr>
              <a:t>номера рядка</a:t>
            </a:r>
            <a:r>
              <a:rPr lang="uk-UA"/>
              <a:t>. Наприклад, А1, Н234</a:t>
            </a:r>
            <a:endParaRPr lang="ru-RU"/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1692275" y="5373688"/>
            <a:ext cx="2592388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/>
              <a:t>Виділена клітинка називається поточною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042988" y="333375"/>
            <a:ext cx="5799137" cy="704850"/>
          </a:xfrm>
        </p:spPr>
        <p:txBody>
          <a:bodyPr lIns="0" rIns="0" bIns="0" anchor="b">
            <a:normAutofit/>
          </a:bodyPr>
          <a:lstStyle/>
          <a:p>
            <a:r>
              <a:rPr lang="uk-UA" sz="3600"/>
              <a:t>Виділення елементів книги</a:t>
            </a:r>
            <a:endParaRPr lang="ru-RU" sz="3600"/>
          </a:p>
        </p:txBody>
      </p:sp>
      <p:pic>
        <p:nvPicPr>
          <p:cNvPr id="21507" name="Picture 2"/>
          <p:cNvPicPr>
            <a:picLocks noChangeAspect="1" noChangeArrowheads="1"/>
          </p:cNvPicPr>
          <p:nvPr/>
        </p:nvPicPr>
        <p:blipFill>
          <a:blip r:embed="rId2"/>
          <a:srcRect r="68401" b="59225"/>
          <a:stretch>
            <a:fillRect/>
          </a:stretch>
        </p:blipFill>
        <p:spPr bwMode="auto">
          <a:xfrm>
            <a:off x="755650" y="1773238"/>
            <a:ext cx="2214563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8" name="TextBox 4"/>
          <p:cNvSpPr txBox="1">
            <a:spLocks noChangeArrowheads="1"/>
          </p:cNvSpPr>
          <p:nvPr/>
        </p:nvSpPr>
        <p:spPr bwMode="auto">
          <a:xfrm>
            <a:off x="3132138" y="3429000"/>
            <a:ext cx="2879725" cy="2847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uk-UA" dirty="0">
                <a:latin typeface="Times New Roman" pitchFamily="18" charset="0"/>
              </a:rPr>
              <a:t>  Для виділення діапазону клітинок треба просто протягнути мишкою з натиснутою лівою клавішею миші по діапазону клітинок.</a:t>
            </a:r>
          </a:p>
          <a:p>
            <a:pPr>
              <a:buFontTx/>
              <a:buChar char="•"/>
            </a:pPr>
            <a:r>
              <a:rPr lang="uk-UA" dirty="0">
                <a:latin typeface="Times New Roman" pitchFamily="18" charset="0"/>
              </a:rPr>
              <a:t>  А щоб виділити несуміжні  клітинки, треба виділяти їх  з натиснутою клавішею </a:t>
            </a:r>
            <a:r>
              <a:rPr lang="en-US" b="1" dirty="0">
                <a:latin typeface="Times New Roman" pitchFamily="18" charset="0"/>
              </a:rPr>
              <a:t>CTRL</a:t>
            </a:r>
            <a:r>
              <a:rPr lang="en-US" dirty="0">
                <a:latin typeface="Times New Roman" pitchFamily="18" charset="0"/>
              </a:rPr>
              <a:t>.</a:t>
            </a:r>
            <a:endParaRPr lang="ru-RU" dirty="0">
              <a:latin typeface="Times New Roman" pitchFamily="18" charset="0"/>
            </a:endParaRPr>
          </a:p>
        </p:txBody>
      </p:sp>
      <p:pic>
        <p:nvPicPr>
          <p:cNvPr id="21509" name="Picture 3"/>
          <p:cNvPicPr>
            <a:picLocks noChangeAspect="1" noChangeArrowheads="1"/>
          </p:cNvPicPr>
          <p:nvPr/>
        </p:nvPicPr>
        <p:blipFill>
          <a:blip r:embed="rId3"/>
          <a:srcRect r="70047" b="35907"/>
          <a:stretch>
            <a:fillRect/>
          </a:stretch>
        </p:blipFill>
        <p:spPr bwMode="auto">
          <a:xfrm>
            <a:off x="6659563" y="3213100"/>
            <a:ext cx="1884362" cy="302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0" name="TextBox 6"/>
          <p:cNvSpPr txBox="1">
            <a:spLocks noChangeArrowheads="1"/>
          </p:cNvSpPr>
          <p:nvPr/>
        </p:nvSpPr>
        <p:spPr bwMode="auto">
          <a:xfrm>
            <a:off x="5219700" y="1700213"/>
            <a:ext cx="3600450" cy="1200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uk-UA" dirty="0">
                <a:latin typeface="Times New Roman" pitchFamily="18" charset="0"/>
              </a:rPr>
              <a:t> Щоб виділити весь рядок чи весь стовпчик  з клітинками, треба клацнути мишею  по  назві стовпчика чи номеру рядка.</a:t>
            </a:r>
            <a:endParaRPr lang="ru-RU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лои">
  <a:themeElements>
    <a:clrScheme name="Слои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Слои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лои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440</TotalTime>
  <Words>441</Words>
  <Application>Microsoft Office PowerPoint</Application>
  <PresentationFormat>Экран (4:3)</PresentationFormat>
  <Paragraphs>68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Слои</vt:lpstr>
      <vt:lpstr>Електронні таблиці та їх призначення. Системи опрацювання електронних таблиць, їх основні функції Робота з файлами електронних таблиць (книгами).</vt:lpstr>
      <vt:lpstr>Загальні відомості про табличний процесор</vt:lpstr>
      <vt:lpstr>Табличний процесор – це прикладна програма, яка призначена для опрацювання даних, поданих у таблицях.</vt:lpstr>
      <vt:lpstr>Погляд у минуле</vt:lpstr>
      <vt:lpstr>Походження Excel</vt:lpstr>
      <vt:lpstr>Запуск табличного процесора</vt:lpstr>
      <vt:lpstr>Інтерфейс табличного процесора</vt:lpstr>
      <vt:lpstr>Електронна таблиця</vt:lpstr>
      <vt:lpstr>Виділення елементів книги</vt:lpstr>
      <vt:lpstr>Введення і редагування даних</vt:lpstr>
      <vt:lpstr>Практичне завдання</vt:lpstr>
      <vt:lpstr>Підведення підсумків уроку.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Електронні таблиці. Табличний процесор</dc:title>
  <dc:creator>Andrij</dc:creator>
  <cp:lastModifiedBy>Admin</cp:lastModifiedBy>
  <cp:revision>45</cp:revision>
  <dcterms:created xsi:type="dcterms:W3CDTF">2011-02-26T15:31:34Z</dcterms:created>
  <dcterms:modified xsi:type="dcterms:W3CDTF">2012-12-01T11:08:40Z</dcterms:modified>
</cp:coreProperties>
</file>