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335" r:id="rId2"/>
    <p:sldId id="277" r:id="rId3"/>
    <p:sldId id="280" r:id="rId4"/>
    <p:sldId id="279" r:id="rId5"/>
    <p:sldId id="336" r:id="rId6"/>
    <p:sldId id="290" r:id="rId7"/>
    <p:sldId id="289" r:id="rId8"/>
    <p:sldId id="291" r:id="rId9"/>
    <p:sldId id="292" r:id="rId10"/>
    <p:sldId id="337" r:id="rId11"/>
    <p:sldId id="29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669" autoAdjust="0"/>
    <p:restoredTop sz="94660"/>
  </p:normalViewPr>
  <p:slideViewPr>
    <p:cSldViewPr>
      <p:cViewPr varScale="1">
        <p:scale>
          <a:sx n="70" d="100"/>
          <a:sy n="70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BEB5D0-AC88-41E7-AEC9-E2D7C92D095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</a:t>
            </a:r>
            <a:r>
              <a:rPr lang="uk-UA"/>
              <a:t>Микитенко А.Ф.</a:t>
            </a:r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C2B2987-3619-4EC5-8426-F9E1F17723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546EE-A4FA-401B-8183-0D47516A25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0DBEF-A5EE-41B0-806A-39C43021A1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35064F7-FDC5-44ED-BAFC-B2347CAC4E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3EA8EF9-B49D-4DFB-89EA-6BC54750E0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D4516E-5585-48E4-8581-18792B5754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1E5F86-79FE-4D8D-97BB-D091B84B92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19580-826C-483A-8218-019D49B72D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27901-352F-44C3-8ABB-803C880D71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476DE-CD8B-4BC4-A648-B29A1B3592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F597A-C81A-4895-8B36-38A3FB9589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787CC-7B83-45D3-A2A7-7382189CCD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8AEF9-0F14-4A43-B127-8FFEBC6FAF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98963-DFA8-481E-8C55-EFB19666BA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4067F-DE77-43E3-80BD-34D3E09C82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DD5BEF7-FD36-409F-8415-31DD36C6AAC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chool.xvatit.com/index.php?title=%D0%A4%D0%B0%D0%B9%D0%BB:01.03-7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chool.xvatit.com/index.php?title=%D0%A4%D0%B0%D0%B9%D0%BB:01.03-8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/>
              <a:t>Форматування таблиці та зміна типу даних.</a:t>
            </a:r>
            <a:endParaRPr lang="ru-RU" sz="4400" dirty="0"/>
          </a:p>
        </p:txBody>
      </p:sp>
      <p:pic>
        <p:nvPicPr>
          <p:cNvPr id="99334" name="Picture 6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071942"/>
            <a:ext cx="1871662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57356" y="142852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Annabelle" pitchFamily="66" charset="0"/>
              </a:rPr>
              <a:t>Тема:</a:t>
            </a:r>
            <a:endParaRPr lang="ru-RU" sz="3200" b="1" dirty="0">
              <a:latin typeface="Annabell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nnabelle" pitchFamily="66" charset="0"/>
                <a:ea typeface="+mj-ea"/>
                <a:cs typeface="+mj-cs"/>
              </a:rPr>
              <a:t>Практичне завдання</a:t>
            </a:r>
            <a:endParaRPr kumimoji="0" lang="ru-RU" sz="4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nnabelle" pitchFamily="66" charset="0"/>
              <a:ea typeface="+mj-ea"/>
              <a:cs typeface="+mj-c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714488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Практ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ичне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завдання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lang="uk-UA" sz="2400" dirty="0" err="1" smtClean="0">
                <a:latin typeface="+mj-lt"/>
              </a:rPr>
              <a:t>Відформатуйте</a:t>
            </a:r>
            <a:r>
              <a:rPr lang="uk-UA" sz="2400" dirty="0" smtClean="0">
                <a:latin typeface="+mj-lt"/>
              </a:rPr>
              <a:t> таблицю, що знаходиться  у вашій папці на робочому столі з назвою </a:t>
            </a:r>
            <a:r>
              <a:rPr lang="uk-UA" sz="2400" b="1" i="1" dirty="0" smtClean="0">
                <a:latin typeface="+mj-lt"/>
              </a:rPr>
              <a:t>Таблиця2.</a:t>
            </a:r>
            <a:r>
              <a:rPr lang="en-US" sz="2400" b="1" i="1" dirty="0" err="1" smtClean="0">
                <a:latin typeface="+mj-lt"/>
              </a:rPr>
              <a:t>xlsx</a:t>
            </a:r>
            <a:r>
              <a:rPr lang="uk-UA" sz="2400" b="1" i="1" dirty="0" smtClean="0">
                <a:latin typeface="+mj-lt"/>
              </a:rPr>
              <a:t>,</a:t>
            </a:r>
            <a:r>
              <a:rPr lang="en-US" sz="2400" b="1" i="1" dirty="0" smtClean="0">
                <a:latin typeface="+mj-lt"/>
              </a:rPr>
              <a:t> </a:t>
            </a:r>
            <a:r>
              <a:rPr lang="uk-UA" sz="2400" i="1" dirty="0" smtClean="0">
                <a:latin typeface="+mj-lt"/>
              </a:rPr>
              <a:t>за зразком</a:t>
            </a:r>
            <a:r>
              <a:rPr lang="uk-UA" sz="2400" dirty="0" smtClean="0">
                <a:latin typeface="+mj-lt"/>
              </a:rPr>
              <a:t>.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/>
          <a:srcRect t="21600" r="62253" b="62133"/>
          <a:stretch>
            <a:fillRect/>
          </a:stretch>
        </p:blipFill>
        <p:spPr bwMode="auto">
          <a:xfrm>
            <a:off x="1571604" y="2928934"/>
            <a:ext cx="642942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00200"/>
            <a:ext cx="6408737" cy="4133850"/>
          </a:xfrm>
        </p:spPr>
        <p:txBody>
          <a:bodyPr/>
          <a:lstStyle/>
          <a:p>
            <a:pPr marL="179388" indent="-179388">
              <a:lnSpc>
                <a:spcPct val="80000"/>
              </a:lnSpc>
            </a:pPr>
            <a:r>
              <a:rPr lang="uk-UA" sz="2400" dirty="0">
                <a:latin typeface="+mj-lt"/>
              </a:rPr>
              <a:t> </a:t>
            </a:r>
            <a:r>
              <a:rPr lang="uk-UA" sz="3200" dirty="0">
                <a:latin typeface="+mj-lt"/>
              </a:rPr>
              <a:t>В</a:t>
            </a:r>
            <a:r>
              <a:rPr lang="uk-UA" sz="3200" dirty="0" smtClean="0">
                <a:latin typeface="+mj-lt"/>
              </a:rPr>
              <a:t> комірках можуть знаходитись </a:t>
            </a:r>
            <a:r>
              <a:rPr lang="ru-RU" sz="3200" dirty="0" smtClean="0">
                <a:latin typeface="+mj-lt"/>
              </a:rPr>
              <a:t>даны таких тип</a:t>
            </a:r>
            <a:r>
              <a:rPr lang="uk-UA" sz="3200" dirty="0" smtClean="0">
                <a:latin typeface="+mj-lt"/>
              </a:rPr>
              <a:t>і</a:t>
            </a:r>
            <a:r>
              <a:rPr lang="ru-RU" sz="3200" dirty="0" smtClean="0">
                <a:latin typeface="+mj-lt"/>
              </a:rPr>
              <a:t>в…</a:t>
            </a:r>
            <a:endParaRPr lang="uk-UA" sz="3200" dirty="0">
              <a:latin typeface="+mj-lt"/>
            </a:endParaRPr>
          </a:p>
          <a:p>
            <a:pPr marL="179388" indent="-179388">
              <a:lnSpc>
                <a:spcPct val="80000"/>
              </a:lnSpc>
            </a:pPr>
            <a:r>
              <a:rPr lang="uk-UA" sz="3200" dirty="0" smtClean="0">
                <a:latin typeface="+mj-lt"/>
              </a:rPr>
              <a:t>Який формат існує для текстових  даних?</a:t>
            </a:r>
            <a:endParaRPr lang="uk-UA" sz="3200" dirty="0">
              <a:latin typeface="+mj-lt"/>
            </a:endParaRPr>
          </a:p>
          <a:p>
            <a:pPr marL="179388" indent="-179388">
              <a:lnSpc>
                <a:spcPct val="80000"/>
              </a:lnSpc>
            </a:pPr>
            <a:r>
              <a:rPr lang="uk-UA" sz="3200" dirty="0">
                <a:latin typeface="+mj-lt"/>
              </a:rPr>
              <a:t> Для числових даних існує 11 форматів виведення, серед </a:t>
            </a:r>
            <a:r>
              <a:rPr lang="uk-UA" sz="3200" dirty="0" smtClean="0">
                <a:latin typeface="+mj-lt"/>
              </a:rPr>
              <a:t>яких…</a:t>
            </a:r>
            <a:endParaRPr lang="uk-UA" sz="3200" dirty="0">
              <a:latin typeface="+mj-lt"/>
              <a:cs typeface="Times New Roman" pitchFamily="18" charset="0"/>
            </a:endParaRPr>
          </a:p>
          <a:p>
            <a:pPr marL="179388" indent="-179388">
              <a:lnSpc>
                <a:spcPct val="80000"/>
              </a:lnSpc>
            </a:pPr>
            <a:r>
              <a:rPr lang="uk-UA" sz="3200" dirty="0">
                <a:latin typeface="+mj-lt"/>
                <a:cs typeface="Times New Roman" pitchFamily="18" charset="0"/>
              </a:rPr>
              <a:t> </a:t>
            </a:r>
            <a:r>
              <a:rPr lang="uk-UA" sz="3200" dirty="0" smtClean="0">
                <a:latin typeface="+mj-lt"/>
                <a:cs typeface="Times New Roman" pitchFamily="18" charset="0"/>
              </a:rPr>
              <a:t>Який пункт меню використовують для  </a:t>
            </a:r>
            <a:r>
              <a:rPr lang="uk-UA" sz="3200" dirty="0">
                <a:latin typeface="+mj-lt"/>
                <a:cs typeface="Times New Roman" pitchFamily="18" charset="0"/>
              </a:rPr>
              <a:t>зміни формату </a:t>
            </a:r>
            <a:r>
              <a:rPr lang="uk-UA" sz="3200" dirty="0" smtClean="0">
                <a:latin typeface="+mj-lt"/>
                <a:cs typeface="Times New Roman" pitchFamily="18" charset="0"/>
              </a:rPr>
              <a:t>клітинок?</a:t>
            </a:r>
            <a:endParaRPr lang="ru-RU" sz="3200" dirty="0">
              <a:latin typeface="+mj-lt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pPr lvl="0"/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Підведення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підсумків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уроку.</a:t>
            </a:r>
            <a:endParaRPr lang="ru-RU" dirty="0">
              <a:solidFill>
                <a:schemeClr val="tx2"/>
              </a:solidFill>
              <a:latin typeface="Annabell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>
                <a:cs typeface="Times New Roman" pitchFamily="18" charset="0"/>
              </a:rPr>
              <a:t>Типи даних</a:t>
            </a:r>
            <a:endParaRPr lang="ru-RU" sz="4000" dirty="0"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643050"/>
            <a:ext cx="7921625" cy="37449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dirty="0"/>
              <a:t>В клітинку електронної таблиці можна вводити: </a:t>
            </a:r>
            <a:r>
              <a:rPr lang="uk-UA" b="1" dirty="0"/>
              <a:t>текст</a:t>
            </a:r>
            <a:r>
              <a:rPr lang="uk-UA" dirty="0"/>
              <a:t>, </a:t>
            </a:r>
            <a:r>
              <a:rPr lang="uk-UA" b="1" dirty="0"/>
              <a:t>число</a:t>
            </a:r>
            <a:r>
              <a:rPr lang="uk-UA" dirty="0"/>
              <a:t>, </a:t>
            </a:r>
            <a:r>
              <a:rPr lang="uk-UA" b="1" dirty="0"/>
              <a:t>дату</a:t>
            </a:r>
            <a:r>
              <a:rPr lang="uk-UA" dirty="0"/>
              <a:t> або </a:t>
            </a:r>
            <a:r>
              <a:rPr lang="uk-UA" b="1" dirty="0"/>
              <a:t>формулу</a:t>
            </a:r>
            <a:r>
              <a:rPr lang="uk-UA" dirty="0"/>
              <a:t>. </a:t>
            </a:r>
          </a:p>
          <a:p>
            <a:pPr>
              <a:lnSpc>
                <a:spcPct val="90000"/>
              </a:lnSpc>
            </a:pPr>
            <a:r>
              <a:rPr lang="uk-UA" dirty="0"/>
              <a:t>Якщо дані містять букви, то це текст; </a:t>
            </a:r>
          </a:p>
          <a:p>
            <a:pPr>
              <a:lnSpc>
                <a:spcPct val="90000"/>
              </a:lnSpc>
            </a:pPr>
            <a:r>
              <a:rPr lang="uk-UA" dirty="0"/>
              <a:t>Якщо дані складаються із цифр, коми, то це число; </a:t>
            </a:r>
          </a:p>
          <a:p>
            <a:pPr>
              <a:lnSpc>
                <a:spcPct val="90000"/>
              </a:lnSpc>
            </a:pPr>
            <a:r>
              <a:rPr lang="uk-UA" dirty="0"/>
              <a:t>Якщо число записали з крапкою, то це дата;</a:t>
            </a:r>
          </a:p>
          <a:p>
            <a:pPr>
              <a:lnSpc>
                <a:spcPct val="90000"/>
              </a:lnSpc>
            </a:pPr>
            <a:r>
              <a:rPr lang="uk-UA" dirty="0"/>
              <a:t>Якщо дані починаються зі знака </a:t>
            </a:r>
            <a:r>
              <a:rPr lang="uk-UA" dirty="0" err="1"/>
              <a:t>“дорівнює”</a:t>
            </a:r>
            <a:r>
              <a:rPr lang="uk-UA" dirty="0"/>
              <a:t>, то це  формула. 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2"/>
          <a:srcRect t="18750" r="60254" b="67578"/>
          <a:stretch>
            <a:fillRect/>
          </a:stretch>
        </p:blipFill>
        <p:spPr bwMode="auto">
          <a:xfrm>
            <a:off x="3929058" y="5072074"/>
            <a:ext cx="4786346" cy="1382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/>
              <a:t>Формати</a:t>
            </a:r>
            <a:r>
              <a:rPr lang="uk-UA"/>
              <a:t> </a:t>
            </a:r>
            <a:r>
              <a:rPr lang="uk-UA" sz="3600"/>
              <a:t>даних</a:t>
            </a:r>
            <a:r>
              <a:rPr lang="uk-UA"/>
              <a:t> </a:t>
            </a:r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28" y="2643182"/>
            <a:ext cx="2736850" cy="180022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spcBef>
                <a:spcPct val="10000"/>
              </a:spcBef>
              <a:buFont typeface="Wingdings" pitchFamily="2" charset="2"/>
              <a:buNone/>
            </a:pPr>
            <a:r>
              <a:rPr lang="uk-UA" sz="2400" dirty="0"/>
              <a:t> Формат даних визначає </a:t>
            </a:r>
            <a:r>
              <a:rPr lang="uk-UA" sz="2400" b="1" dirty="0"/>
              <a:t>спосіб їх відображення у клітинці</a:t>
            </a:r>
            <a:endParaRPr lang="uk-UA" sz="2400" dirty="0"/>
          </a:p>
        </p:txBody>
      </p:sp>
      <p:pic>
        <p:nvPicPr>
          <p:cNvPr id="7" name="Рисунок 6" descr="01.03-7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643050"/>
            <a:ext cx="297651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978775" cy="936625"/>
          </a:xfrm>
        </p:spPr>
        <p:txBody>
          <a:bodyPr/>
          <a:lstStyle/>
          <a:p>
            <a:r>
              <a:rPr lang="uk-UA" sz="3800"/>
              <a:t>Форматування клітинок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73238"/>
            <a:ext cx="7488238" cy="25193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/>
              <a:t>Для форматування клітинок та діапазонів клітинок використовують</a:t>
            </a:r>
          </a:p>
          <a:p>
            <a:pPr marL="0" indent="0"/>
            <a:r>
              <a:rPr lang="uk-UA"/>
              <a:t> пункт меню "</a:t>
            </a:r>
            <a:r>
              <a:rPr lang="uk-UA" b="1"/>
              <a:t>Формат</a:t>
            </a:r>
            <a:r>
              <a:rPr lang="uk-UA"/>
              <a:t>“, діалогове вікно "</a:t>
            </a:r>
            <a:r>
              <a:rPr lang="uk-UA" b="1"/>
              <a:t>Формат клітинок</a:t>
            </a:r>
            <a:r>
              <a:rPr lang="uk-UA"/>
              <a:t>"</a:t>
            </a:r>
          </a:p>
          <a:p>
            <a:pPr marL="0" indent="0"/>
            <a:r>
              <a:rPr lang="uk-UA"/>
              <a:t> панель інструментів “</a:t>
            </a:r>
            <a:r>
              <a:rPr lang="uk-UA" b="1"/>
              <a:t>Форматування</a:t>
            </a:r>
            <a:r>
              <a:rPr lang="uk-UA"/>
              <a:t>”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042988" y="4381500"/>
            <a:ext cx="7489825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 u="sng"/>
              <a:t>Розрізняють форматування: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sz="2400" b="1"/>
              <a:t> вмісту клітинок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sz="2400" b="1"/>
              <a:t> геометричних елементів клітинок: меж та заливки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786842" cy="1143000"/>
          </a:xfrm>
        </p:spPr>
        <p:txBody>
          <a:bodyPr/>
          <a:lstStyle/>
          <a:p>
            <a:pPr algn="ctr"/>
            <a:r>
              <a:rPr lang="ru-RU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Встановлення</a:t>
            </a:r>
            <a:r>
              <a:rPr lang="ru-RU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шрифту, </a:t>
            </a:r>
            <a:r>
              <a:rPr lang="ru-RU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накреслення</a:t>
            </a:r>
            <a:r>
              <a:rPr lang="ru-RU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розміру</a:t>
            </a:r>
            <a:r>
              <a:rPr lang="ru-RU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підкреслення</a:t>
            </a:r>
            <a:r>
              <a:rPr lang="ru-RU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Рисунок 3" descr="01.03-8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500306"/>
            <a:ext cx="592935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7" name="Rectangle 1"/>
          <p:cNvSpPr>
            <a:spLocks noChangeArrowheads="1"/>
          </p:cNvSpPr>
          <p:nvPr/>
        </p:nvSpPr>
        <p:spPr bwMode="auto">
          <a:xfrm>
            <a:off x="714348" y="1857364"/>
            <a:ext cx="84296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ПКМ → Формат ячеек →  Шрифт або Главная →  Шрифт 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800"/>
              <a:t>Форматування шрифту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2592387" cy="309562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 Вкладка "</a:t>
            </a:r>
            <a:r>
              <a:rPr lang="uk-UA" sz="2000" b="1"/>
              <a:t>Шрифт</a:t>
            </a:r>
            <a:r>
              <a:rPr lang="uk-UA" sz="2000"/>
              <a:t>" дозволяє  задавати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гарнітуру шрифту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накреслення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розмір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колір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підкреслення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нижній індекс,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верхній індекс</a:t>
            </a:r>
          </a:p>
          <a:p>
            <a:pPr marL="0" indent="0">
              <a:lnSpc>
                <a:spcPct val="90000"/>
              </a:lnSpc>
            </a:pPr>
            <a:endParaRPr lang="uk-UA" sz="2000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2"/>
          <a:srcRect l="21240" t="22461" r="20898" b="9179"/>
          <a:stretch>
            <a:fillRect/>
          </a:stretch>
        </p:blipFill>
        <p:spPr bwMode="auto">
          <a:xfrm>
            <a:off x="3286116" y="1643050"/>
            <a:ext cx="564360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800" dirty="0"/>
              <a:t>Вирівнювання вмісту клітинок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12875"/>
            <a:ext cx="2316152" cy="424815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 sz="2000" dirty="0"/>
              <a:t> Вкладка </a:t>
            </a:r>
            <a:r>
              <a:rPr lang="uk-UA" sz="2000" b="1" dirty="0" smtClean="0"/>
              <a:t>В</a:t>
            </a:r>
            <a:r>
              <a:rPr lang="ru-RU" sz="2000" b="1" dirty="0" err="1" smtClean="0"/>
              <a:t>ы</a:t>
            </a:r>
            <a:r>
              <a:rPr lang="uk-UA" sz="2000" b="1" dirty="0" err="1" smtClean="0"/>
              <a:t>равниванние</a:t>
            </a:r>
            <a:r>
              <a:rPr lang="uk-UA" sz="2000" dirty="0" smtClean="0"/>
              <a:t> </a:t>
            </a:r>
            <a:r>
              <a:rPr lang="uk-UA" sz="2000" dirty="0"/>
              <a:t>дозволяє </a:t>
            </a:r>
          </a:p>
          <a:p>
            <a:pPr marL="0" indent="0"/>
            <a:r>
              <a:rPr lang="uk-UA" sz="2000" dirty="0"/>
              <a:t> вирівняти вміст клітинки</a:t>
            </a:r>
          </a:p>
          <a:p>
            <a:pPr marL="0" indent="0"/>
            <a:r>
              <a:rPr lang="uk-UA" sz="2000" dirty="0"/>
              <a:t> змінити орієнтацію</a:t>
            </a:r>
          </a:p>
          <a:p>
            <a:pPr marL="0" indent="0"/>
            <a:r>
              <a:rPr lang="uk-UA" sz="2000" dirty="0"/>
              <a:t> напрямок</a:t>
            </a:r>
          </a:p>
          <a:p>
            <a:pPr marL="0" indent="0"/>
            <a:r>
              <a:rPr lang="uk-UA" sz="2000" dirty="0"/>
              <a:t> переносити по словах</a:t>
            </a:r>
          </a:p>
          <a:p>
            <a:pPr marL="0" indent="0"/>
            <a:r>
              <a:rPr lang="uk-UA" sz="2000" dirty="0"/>
              <a:t> об’єднувати клітинки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2"/>
          <a:srcRect l="25000" t="31313" r="21970" b="9091"/>
          <a:stretch>
            <a:fillRect/>
          </a:stretch>
        </p:blipFill>
        <p:spPr bwMode="auto">
          <a:xfrm>
            <a:off x="3571867" y="1857364"/>
            <a:ext cx="525493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050213" cy="558800"/>
          </a:xfrm>
        </p:spPr>
        <p:txBody>
          <a:bodyPr/>
          <a:lstStyle/>
          <a:p>
            <a:r>
              <a:rPr lang="uk-UA" sz="3800" dirty="0"/>
              <a:t>Форматування меж клітинок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2376487" cy="3222641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 sz="2000" dirty="0"/>
              <a:t>Вкладка </a:t>
            </a:r>
            <a:r>
              <a:rPr lang="uk-UA" sz="2000" dirty="0" err="1" smtClean="0"/>
              <a:t>“</a:t>
            </a:r>
            <a:r>
              <a:rPr lang="uk-UA" sz="2000" b="1" dirty="0" err="1" smtClean="0"/>
              <a:t>Граница</a:t>
            </a:r>
            <a:r>
              <a:rPr lang="uk-UA" sz="2000" dirty="0" smtClean="0"/>
              <a:t>" </a:t>
            </a:r>
            <a:r>
              <a:rPr lang="uk-UA" sz="2000" dirty="0"/>
              <a:t>дозволяє для виділених клітинок</a:t>
            </a:r>
          </a:p>
          <a:p>
            <a:pPr marL="0" indent="0"/>
            <a:r>
              <a:rPr lang="uk-UA" sz="2000" dirty="0"/>
              <a:t> задати тип лінії,</a:t>
            </a:r>
          </a:p>
          <a:p>
            <a:pPr marL="0" indent="0"/>
            <a:r>
              <a:rPr lang="uk-UA" sz="2000" dirty="0"/>
              <a:t> колір</a:t>
            </a:r>
          </a:p>
          <a:p>
            <a:pPr marL="0" indent="0"/>
            <a:r>
              <a:rPr lang="uk-UA" sz="2000" dirty="0"/>
              <a:t> вказати, які лінії будуть</a:t>
            </a:r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2"/>
          <a:srcRect l="24902" t="30273" r="22363" b="10156"/>
          <a:stretch>
            <a:fillRect/>
          </a:stretch>
        </p:blipFill>
        <p:spPr bwMode="auto">
          <a:xfrm>
            <a:off x="3571868" y="1785926"/>
            <a:ext cx="514353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285728"/>
            <a:ext cx="7772400" cy="1143000"/>
          </a:xfrm>
        </p:spPr>
        <p:txBody>
          <a:bodyPr/>
          <a:lstStyle/>
          <a:p>
            <a:r>
              <a:rPr lang="uk-UA" sz="3800" dirty="0"/>
              <a:t>Візерунки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565400"/>
            <a:ext cx="2016125" cy="2376488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uk-UA" sz="2000" dirty="0"/>
              <a:t>Вкладка </a:t>
            </a:r>
            <a:r>
              <a:rPr lang="uk-UA" sz="2000" dirty="0" err="1" smtClean="0"/>
              <a:t>“</a:t>
            </a:r>
            <a:r>
              <a:rPr lang="uk-UA" sz="2000" b="1" dirty="0" err="1" smtClean="0"/>
              <a:t>Заливка</a:t>
            </a:r>
            <a:r>
              <a:rPr lang="uk-UA" sz="2000" dirty="0" smtClean="0"/>
              <a:t>" </a:t>
            </a:r>
            <a:r>
              <a:rPr lang="uk-UA" sz="2000" dirty="0"/>
              <a:t>дозволяє задавати колір заливки виділених клітинок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2051050" y="5661025"/>
            <a:ext cx="4392613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uk-UA"/>
              <a:t>Вкладка </a:t>
            </a:r>
            <a:r>
              <a:rPr lang="uk-UA" b="1"/>
              <a:t>Захист</a:t>
            </a:r>
            <a:r>
              <a:rPr lang="uk-UA"/>
              <a:t> призначена для захисту даних від змін</a:t>
            </a:r>
            <a:endParaRPr lang="ru-RU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/>
          <a:srcRect l="24170" t="30273" r="21631" b="10156"/>
          <a:stretch>
            <a:fillRect/>
          </a:stretch>
        </p:blipFill>
        <p:spPr bwMode="auto">
          <a:xfrm>
            <a:off x="3714744" y="1571612"/>
            <a:ext cx="4857784" cy="400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469</TotalTime>
  <Words>300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Слои</vt:lpstr>
      <vt:lpstr>Форматування таблиці та зміна типу даних.</vt:lpstr>
      <vt:lpstr>Типи даних</vt:lpstr>
      <vt:lpstr>Формати даних </vt:lpstr>
      <vt:lpstr>Форматування клітинок</vt:lpstr>
      <vt:lpstr>Встановлення шрифту, накреслення, розміру, підкреслення.</vt:lpstr>
      <vt:lpstr>Форматування шрифту</vt:lpstr>
      <vt:lpstr>Вирівнювання вмісту клітинок</vt:lpstr>
      <vt:lpstr>Форматування меж клітинок</vt:lpstr>
      <vt:lpstr>Візерунки</vt:lpstr>
      <vt:lpstr>Слайд 10</vt:lpstr>
      <vt:lpstr>Підведення підсумків уроку.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таблиці. Табличний процесор</dc:title>
  <dc:creator>Andrij</dc:creator>
  <cp:lastModifiedBy>vchitel2 Admin</cp:lastModifiedBy>
  <cp:revision>54</cp:revision>
  <dcterms:created xsi:type="dcterms:W3CDTF">2011-02-26T15:31:34Z</dcterms:created>
  <dcterms:modified xsi:type="dcterms:W3CDTF">2012-11-30T09:22:01Z</dcterms:modified>
</cp:coreProperties>
</file>