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95" r:id="rId2"/>
    <p:sldId id="309" r:id="rId3"/>
    <p:sldId id="299" r:id="rId4"/>
    <p:sldId id="300" r:id="rId5"/>
    <p:sldId id="301" r:id="rId6"/>
    <p:sldId id="303" r:id="rId7"/>
    <p:sldId id="304" r:id="rId8"/>
    <p:sldId id="305" r:id="rId9"/>
    <p:sldId id="306" r:id="rId10"/>
    <p:sldId id="311" r:id="rId11"/>
    <p:sldId id="31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669" autoAdjust="0"/>
    <p:restoredTop sz="94660"/>
  </p:normalViewPr>
  <p:slideViewPr>
    <p:cSldViewPr>
      <p:cViewPr varScale="1">
        <p:scale>
          <a:sx n="69" d="100"/>
          <a:sy n="69" d="100"/>
        </p:scale>
        <p:origin x="-6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96EB4C-B7F6-41EC-BD32-BED38B0AE96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8E0DD1-93F3-4016-925C-F3B2BD9742F4}" type="slidenum">
              <a:rPr lang="ru-RU"/>
              <a:pPr/>
              <a:t>7</a:t>
            </a:fld>
            <a:endParaRPr lang="ru-RU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</a:t>
            </a:r>
            <a:r>
              <a:rPr lang="uk-UA"/>
              <a:t>Микитенко А.Ф.</a:t>
            </a:r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536775A-2021-4F42-A8CE-8EA2CEEBE9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8CDCB-190B-4C12-9646-308040087D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35DC1-956F-4D5F-BE20-A27D5F956A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576722B-FACA-4650-AC5E-82A43DCC28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AB38BF9-61B7-4A6B-A20C-579DDA0737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C76F8A1-F53B-4DFF-AFC4-08A578CB5C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4E9A77-87B2-4FC5-B3B6-BFABBF0728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7F88E-A6F3-4D43-8AAD-6BB8F21CAD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8D28F-F216-4F07-9653-E2F0C6A963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FCD89-013C-4E73-9832-EDC01E5922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7137E-3647-435C-8B00-6578C1B3E8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C9091-6274-4658-9E23-1F91486BFB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F1CEF-9829-4A9E-BCFB-9F8EBFD7F6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B11B0-C1BF-4343-926C-E3F2A20DEC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CCC8B-27A6-4A93-A27E-A5F15937C4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277524C-FA2F-4675-94C8-5A053CFB31D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/>
              <a:t>Використання формул в електронних таблицях</a:t>
            </a:r>
            <a:br>
              <a:rPr lang="uk-UA" sz="4400" dirty="0"/>
            </a:br>
            <a:endParaRPr lang="ru-RU" sz="4400" dirty="0"/>
          </a:p>
        </p:txBody>
      </p:sp>
      <p:pic>
        <p:nvPicPr>
          <p:cNvPr id="54276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071942"/>
            <a:ext cx="1871662" cy="15843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857356" y="142852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Annabelle" pitchFamily="66" charset="0"/>
              </a:rPr>
              <a:t>Тема:</a:t>
            </a:r>
            <a:endParaRPr lang="ru-RU" sz="3200" b="1" dirty="0">
              <a:latin typeface="Annabell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Annabelle" pitchFamily="66" charset="0"/>
              </a:rPr>
              <a:t>Практичне завдання</a:t>
            </a:r>
            <a:endParaRPr lang="ru-RU" dirty="0">
              <a:latin typeface="Annabelle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7729566" cy="4530725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Завдання:</a:t>
            </a:r>
            <a:r>
              <a:rPr lang="uk-UA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dirty="0" smtClean="0"/>
              <a:t>Для заданої таблиці, створити електронну таблицю, виконати в ній обчислення.</a:t>
            </a:r>
            <a:endParaRPr lang="ru-RU" dirty="0" smtClean="0"/>
          </a:p>
          <a:p>
            <a:pPr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71670" y="3214686"/>
          <a:ext cx="5072098" cy="3227849"/>
        </p:xfrm>
        <a:graphic>
          <a:graphicData uri="http://schemas.openxmlformats.org/drawingml/2006/table">
            <a:tbl>
              <a:tblPr/>
              <a:tblGrid>
                <a:gridCol w="1440662"/>
                <a:gridCol w="719967"/>
                <a:gridCol w="1029147"/>
                <a:gridCol w="827382"/>
                <a:gridCol w="1054940"/>
              </a:tblGrid>
              <a:tr h="493255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Розрахунки вартості проданого товару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96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Товар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Ціна в дол.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Ціна </a:t>
                      </a:r>
                      <a:r>
                        <a:rPr lang="uk-UA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грн.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Кількість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Вартість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грн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2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Аудіокасета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90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Ліцензійна аудіокасета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0,45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95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CD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95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Ліцензійний </a:t>
                      </a:r>
                      <a:r>
                        <a:rPr lang="en-US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CD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2,7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95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CD-ROM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2208" marR="22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Підведення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підсумків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уроку.</a:t>
            </a:r>
            <a:endParaRPr lang="ru-RU" dirty="0">
              <a:solidFill>
                <a:schemeClr val="tx2"/>
              </a:solidFill>
              <a:latin typeface="Annabelle" pitchFamily="66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600200"/>
            <a:ext cx="8286808" cy="45307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1</a:t>
            </a:r>
            <a:r>
              <a:rPr lang="ru-RU" dirty="0" smtClean="0">
                <a:latin typeface="+mj-lt"/>
              </a:rPr>
              <a:t>.      </a:t>
            </a:r>
            <a:r>
              <a:rPr lang="uk-UA" dirty="0" smtClean="0">
                <a:latin typeface="+mj-lt"/>
              </a:rPr>
              <a:t>Які обчислення можна виконувати в ТП.</a:t>
            </a:r>
            <a:endParaRPr lang="ru-RU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+mj-lt"/>
              </a:rPr>
              <a:t>2.      </a:t>
            </a:r>
            <a:r>
              <a:rPr lang="uk-UA" dirty="0" smtClean="0">
                <a:latin typeface="+mj-lt"/>
              </a:rPr>
              <a:t>Які обчислення ви використали при виконанні завдання</a:t>
            </a:r>
            <a:r>
              <a:rPr lang="ru-RU" dirty="0" smtClean="0">
                <a:latin typeface="+mj-lt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+mj-lt"/>
              </a:rPr>
              <a:t>3.      </a:t>
            </a:r>
            <a:r>
              <a:rPr lang="uk-UA" dirty="0" smtClean="0">
                <a:latin typeface="+mj-lt"/>
              </a:rPr>
              <a:t>Які види посилань ми вивчили</a:t>
            </a:r>
            <a:r>
              <a:rPr lang="ru-RU" dirty="0" smtClean="0">
                <a:latin typeface="+mj-lt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uk-UA" dirty="0" smtClean="0">
                <a:latin typeface="+mj-lt"/>
              </a:rPr>
              <a:t>4.      Які посилання ви використали при виконанні завдання?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Дайте в</a:t>
            </a:r>
            <a:r>
              <a:rPr lang="uk-UA" dirty="0" smtClean="0"/>
              <a:t>і</a:t>
            </a:r>
            <a:r>
              <a:rPr lang="ru-RU" dirty="0" err="1" smtClean="0"/>
              <a:t>дповіді</a:t>
            </a:r>
            <a:r>
              <a:rPr lang="ru-RU" dirty="0" smtClean="0"/>
              <a:t> на </a:t>
            </a:r>
            <a:r>
              <a:rPr lang="ru-RU" dirty="0" err="1" smtClean="0"/>
              <a:t>питання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43050"/>
            <a:ext cx="8115328" cy="4530725"/>
          </a:xfrm>
        </p:spPr>
        <p:txBody>
          <a:bodyPr/>
          <a:lstStyle/>
          <a:p>
            <a:pPr lvl="0"/>
            <a:r>
              <a:rPr lang="uk-UA" dirty="0" smtClean="0"/>
              <a:t>Що  таке    табличний   процесор?</a:t>
            </a:r>
            <a:endParaRPr lang="ru-RU" dirty="0" smtClean="0"/>
          </a:p>
          <a:p>
            <a:pPr lvl="0"/>
            <a:r>
              <a:rPr lang="uk-UA" dirty="0" smtClean="0"/>
              <a:t>Привести  приклади  програм,    що   є  </a:t>
            </a:r>
            <a:r>
              <a:rPr lang="uk-UA" dirty="0" err="1" smtClean="0"/>
              <a:t>ЕТ</a:t>
            </a:r>
            <a:r>
              <a:rPr lang="uk-UA" dirty="0" smtClean="0"/>
              <a:t> ?</a:t>
            </a:r>
            <a:endParaRPr lang="ru-RU" dirty="0" smtClean="0"/>
          </a:p>
          <a:p>
            <a:pPr lvl="0"/>
            <a:r>
              <a:rPr lang="uk-UA" dirty="0" smtClean="0"/>
              <a:t>Чим  </a:t>
            </a:r>
            <a:r>
              <a:rPr lang="uk-UA" dirty="0" err="1" smtClean="0"/>
              <a:t>ЕТ</a:t>
            </a:r>
            <a:r>
              <a:rPr lang="uk-UA" dirty="0" smtClean="0"/>
              <a:t>   відрізняється  від    звичайної  таблиці?</a:t>
            </a:r>
            <a:endParaRPr lang="ru-RU" dirty="0" smtClean="0"/>
          </a:p>
          <a:p>
            <a:pPr lvl="0"/>
            <a:r>
              <a:rPr lang="uk-UA" dirty="0" smtClean="0"/>
              <a:t>Що  таке  книга  в  </a:t>
            </a:r>
            <a:r>
              <a:rPr lang="uk-UA" dirty="0" err="1" smtClean="0"/>
              <a:t>ЕТ</a:t>
            </a:r>
            <a:r>
              <a:rPr lang="uk-UA" dirty="0" smtClean="0"/>
              <a:t> ?</a:t>
            </a:r>
            <a:endParaRPr lang="ru-RU" dirty="0" smtClean="0"/>
          </a:p>
          <a:p>
            <a:pPr lvl="0"/>
            <a:r>
              <a:rPr lang="uk-UA" dirty="0" smtClean="0"/>
              <a:t>Що  таке  лист  в  </a:t>
            </a:r>
            <a:r>
              <a:rPr lang="uk-UA" dirty="0" err="1" smtClean="0"/>
              <a:t>ЕТ</a:t>
            </a:r>
            <a:r>
              <a:rPr lang="uk-UA" dirty="0" smtClean="0"/>
              <a:t> ?</a:t>
            </a:r>
            <a:endParaRPr lang="ru-RU" dirty="0" smtClean="0"/>
          </a:p>
          <a:p>
            <a:pPr lvl="0"/>
            <a:r>
              <a:rPr lang="uk-UA" dirty="0" smtClean="0"/>
              <a:t>Данні  якого  типу   можна  вводити  в  </a:t>
            </a:r>
            <a:r>
              <a:rPr lang="uk-UA" dirty="0" err="1" smtClean="0"/>
              <a:t>ЕТ</a:t>
            </a:r>
            <a:r>
              <a:rPr lang="uk-UA" dirty="0" smtClean="0"/>
              <a:t> ?</a:t>
            </a:r>
            <a:endParaRPr lang="ru-RU" dirty="0" smtClean="0"/>
          </a:p>
          <a:p>
            <a:pPr lvl="0"/>
            <a:r>
              <a:rPr lang="uk-UA" dirty="0" smtClean="0"/>
              <a:t>Як  відбувається  копіювання  в </a:t>
            </a:r>
            <a:r>
              <a:rPr lang="uk-UA" dirty="0" err="1" smtClean="0"/>
              <a:t>ЕТ</a:t>
            </a:r>
            <a:r>
              <a:rPr lang="uk-UA" dirty="0" smtClean="0"/>
              <a:t> 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Формули</a:t>
            </a:r>
            <a:endParaRPr 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35125"/>
            <a:ext cx="7772400" cy="4530725"/>
          </a:xfrm>
        </p:spPr>
        <p:txBody>
          <a:bodyPr/>
          <a:lstStyle/>
          <a:p>
            <a:r>
              <a:rPr lang="uk-UA" dirty="0">
                <a:solidFill>
                  <a:schemeClr val="accent2"/>
                </a:solidFill>
              </a:rPr>
              <a:t>Формула</a:t>
            </a:r>
            <a:r>
              <a:rPr lang="uk-UA" dirty="0"/>
              <a:t> – це вираз для обчислення, що розпочинається знаком </a:t>
            </a:r>
            <a:r>
              <a:rPr lang="uk-UA" dirty="0">
                <a:solidFill>
                  <a:schemeClr val="accent2"/>
                </a:solidFill>
              </a:rPr>
              <a:t>=</a:t>
            </a:r>
            <a:r>
              <a:rPr lang="uk-UA" dirty="0"/>
              <a:t> (дорівнює) і може містити числа, адреси клітинок чи діапазонів клітинок та  функції, з’єднані знаками арифметичних операцій.</a:t>
            </a:r>
          </a:p>
          <a:p>
            <a:r>
              <a:rPr lang="uk-UA" dirty="0"/>
              <a:t>Наприклад, </a:t>
            </a:r>
          </a:p>
          <a:p>
            <a:pPr>
              <a:buNone/>
            </a:pPr>
            <a:r>
              <a:rPr lang="uk-UA" dirty="0" smtClean="0"/>
              <a:t>                          = </a:t>
            </a:r>
            <a:r>
              <a:rPr lang="en-US" dirty="0" smtClean="0"/>
              <a:t>B2*0,13</a:t>
            </a:r>
            <a:r>
              <a:rPr lang="uk-UA" dirty="0" smtClean="0"/>
              <a:t>+</a:t>
            </a:r>
            <a:r>
              <a:rPr lang="en-US" dirty="0" smtClean="0"/>
              <a:t>B</a:t>
            </a:r>
            <a:r>
              <a:rPr lang="uk-UA" dirty="0" smtClean="0"/>
              <a:t>8</a:t>
            </a:r>
            <a:endParaRPr lang="uk-UA" dirty="0"/>
          </a:p>
          <a:p>
            <a:endParaRPr lang="ru-RU" dirty="0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2643174" y="5715016"/>
            <a:ext cx="1727200" cy="431800"/>
          </a:xfrm>
          <a:prstGeom prst="wedgeRectCallout">
            <a:avLst>
              <a:gd name="adj1" fmla="val 23528"/>
              <a:gd name="adj2" fmla="val -2742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1600" dirty="0"/>
              <a:t>Адреса </a:t>
            </a:r>
            <a:r>
              <a:rPr lang="uk-UA" sz="1600" dirty="0" smtClean="0"/>
              <a:t>клітинки</a:t>
            </a:r>
            <a:endParaRPr lang="ru-RU" sz="1600" dirty="0"/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4929190" y="5429264"/>
            <a:ext cx="1223962" cy="431800"/>
          </a:xfrm>
          <a:prstGeom prst="wedgeRectCallout">
            <a:avLst>
              <a:gd name="adj1" fmla="val -51685"/>
              <a:gd name="adj2" fmla="val -168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1600" dirty="0"/>
              <a:t>Число</a:t>
            </a:r>
            <a:endParaRPr lang="ru-RU" sz="1600" dirty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flipH="1">
            <a:off x="6858016" y="5429264"/>
            <a:ext cx="1844700" cy="431800"/>
          </a:xfrm>
          <a:prstGeom prst="wedgeRectCallout">
            <a:avLst>
              <a:gd name="adj1" fmla="val 108396"/>
              <a:gd name="adj2" fmla="val -210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1600" dirty="0"/>
              <a:t>Адреса </a:t>
            </a:r>
            <a:r>
              <a:rPr lang="uk-UA" sz="1600" dirty="0" smtClean="0"/>
              <a:t>клітинки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Знаки арифметичних операцій</a:t>
            </a:r>
            <a:endParaRPr lang="ru-RU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0575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dirty="0">
                <a:solidFill>
                  <a:schemeClr val="accent2"/>
                </a:solidFill>
              </a:rPr>
              <a:t>+</a:t>
            </a:r>
            <a:r>
              <a:rPr lang="uk-UA" dirty="0"/>
              <a:t> </a:t>
            </a:r>
            <a:r>
              <a:rPr lang="uk-UA" dirty="0">
                <a:sym typeface="Symbol" pitchFamily="18" charset="2"/>
              </a:rPr>
              <a:t></a:t>
            </a:r>
            <a:r>
              <a:rPr lang="uk-UA" dirty="0"/>
              <a:t>  додавання</a:t>
            </a:r>
            <a:r>
              <a:rPr lang="en-US" dirty="0"/>
              <a:t>                           = D22 + C22</a:t>
            </a:r>
            <a:endParaRPr lang="uk-UA" dirty="0"/>
          </a:p>
          <a:p>
            <a:r>
              <a:rPr lang="uk-UA" dirty="0">
                <a:solidFill>
                  <a:schemeClr val="accent2"/>
                </a:solidFill>
              </a:rPr>
              <a:t>-</a:t>
            </a:r>
            <a:r>
              <a:rPr lang="uk-UA" dirty="0"/>
              <a:t> </a:t>
            </a:r>
            <a:r>
              <a:rPr lang="uk-UA" dirty="0">
                <a:sym typeface="Symbol" pitchFamily="18" charset="2"/>
              </a:rPr>
              <a:t></a:t>
            </a:r>
            <a:r>
              <a:rPr lang="uk-UA" dirty="0"/>
              <a:t> віднімання</a:t>
            </a:r>
            <a:r>
              <a:rPr lang="en-US" dirty="0"/>
              <a:t>                          = F4 - H4</a:t>
            </a:r>
            <a:endParaRPr lang="uk-UA" dirty="0"/>
          </a:p>
          <a:p>
            <a:r>
              <a:rPr lang="uk-UA" dirty="0">
                <a:solidFill>
                  <a:schemeClr val="accent2"/>
                </a:solidFill>
              </a:rPr>
              <a:t>*</a:t>
            </a:r>
            <a:r>
              <a:rPr lang="uk-UA" dirty="0"/>
              <a:t> </a:t>
            </a:r>
            <a:r>
              <a:rPr lang="uk-UA" dirty="0">
                <a:sym typeface="Symbol" pitchFamily="18" charset="2"/>
              </a:rPr>
              <a:t></a:t>
            </a:r>
            <a:r>
              <a:rPr lang="uk-UA" dirty="0"/>
              <a:t> множення</a:t>
            </a:r>
            <a:r>
              <a:rPr lang="en-US" dirty="0"/>
              <a:t>                           = B2 + C2 * 0,2</a:t>
            </a:r>
            <a:endParaRPr lang="uk-UA" dirty="0"/>
          </a:p>
          <a:p>
            <a:r>
              <a:rPr lang="uk-UA" dirty="0">
                <a:solidFill>
                  <a:schemeClr val="accent2"/>
                </a:solidFill>
              </a:rPr>
              <a:t>/</a:t>
            </a:r>
            <a:r>
              <a:rPr lang="uk-UA" dirty="0"/>
              <a:t> </a:t>
            </a:r>
            <a:r>
              <a:rPr lang="uk-UA" dirty="0">
                <a:sym typeface="Symbol" pitchFamily="18" charset="2"/>
              </a:rPr>
              <a:t></a:t>
            </a:r>
            <a:r>
              <a:rPr lang="uk-UA" dirty="0"/>
              <a:t> ділення</a:t>
            </a:r>
            <a:r>
              <a:rPr lang="en-US" dirty="0"/>
              <a:t>                               = D2 / D14</a:t>
            </a:r>
            <a:endParaRPr lang="uk-UA" dirty="0"/>
          </a:p>
          <a:p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^</a:t>
            </a:r>
            <a:r>
              <a:rPr lang="en-US" dirty="0">
                <a:sym typeface="Symbol" pitchFamily="18" charset="2"/>
              </a:rPr>
              <a:t> </a:t>
            </a:r>
            <a:r>
              <a:rPr lang="uk-UA" dirty="0">
                <a:sym typeface="Symbol" pitchFamily="18" charset="2"/>
              </a:rPr>
              <a:t> піднесення до степеня;</a:t>
            </a:r>
            <a:r>
              <a:rPr lang="en-US" dirty="0">
                <a:sym typeface="Symbol" pitchFamily="18" charset="2"/>
              </a:rPr>
              <a:t>    = A2 ^ 3</a:t>
            </a:r>
            <a:endParaRPr lang="uk-UA" dirty="0">
              <a:sym typeface="Symbol" pitchFamily="18" charset="2"/>
            </a:endParaRPr>
          </a:p>
          <a:p>
            <a:r>
              <a:rPr lang="uk-UA" dirty="0">
                <a:solidFill>
                  <a:schemeClr val="accent2"/>
                </a:solidFill>
                <a:sym typeface="Symbol" pitchFamily="18" charset="2"/>
              </a:rPr>
              <a:t>%</a:t>
            </a:r>
            <a:r>
              <a:rPr lang="uk-UA" dirty="0">
                <a:sym typeface="Symbol" pitchFamily="18" charset="2"/>
              </a:rPr>
              <a:t>  знаходження відсотку;</a:t>
            </a:r>
            <a:r>
              <a:rPr lang="en-US" dirty="0">
                <a:sym typeface="Symbol" pitchFamily="18" charset="2"/>
              </a:rPr>
              <a:t>    = C2 * 20%</a:t>
            </a:r>
            <a:endParaRPr lang="uk-UA" dirty="0">
              <a:sym typeface="Symbol" pitchFamily="18" charset="2"/>
            </a:endParaRPr>
          </a:p>
          <a:p>
            <a:r>
              <a:rPr lang="uk-UA" dirty="0">
                <a:solidFill>
                  <a:schemeClr val="accent2"/>
                </a:solidFill>
                <a:sym typeface="Symbol" pitchFamily="18" charset="2"/>
              </a:rPr>
              <a:t>()</a:t>
            </a:r>
            <a:r>
              <a:rPr lang="uk-UA" dirty="0">
                <a:sym typeface="Symbol" pitchFamily="18" charset="2"/>
              </a:rPr>
              <a:t>  підвищення пріоритету операції.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                                                 = (B2 + C2)*0,2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Правила запису формул</a:t>
            </a:r>
            <a:endParaRPr lang="ru-RU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Формула починається зі знаку </a:t>
            </a:r>
            <a:r>
              <a:rPr lang="uk-UA" dirty="0">
                <a:solidFill>
                  <a:schemeClr val="accent2"/>
                </a:solidFill>
              </a:rPr>
              <a:t>=</a:t>
            </a:r>
            <a:r>
              <a:rPr lang="uk-UA" dirty="0"/>
              <a:t> (дорівнює);</a:t>
            </a:r>
          </a:p>
          <a:p>
            <a:r>
              <a:rPr lang="uk-UA" dirty="0"/>
              <a:t>Адреси комірок чи діапазони комірок пишуться латинськими літерами;</a:t>
            </a:r>
          </a:p>
          <a:p>
            <a:r>
              <a:rPr lang="uk-UA" dirty="0"/>
              <a:t>Десяткові дроби пишуться через </a:t>
            </a:r>
            <a:r>
              <a:rPr lang="uk-UA" dirty="0">
                <a:solidFill>
                  <a:schemeClr val="accent2"/>
                </a:solidFill>
              </a:rPr>
              <a:t>,</a:t>
            </a:r>
            <a:r>
              <a:rPr lang="uk-UA" dirty="0"/>
              <a:t> (кому);</a:t>
            </a:r>
          </a:p>
          <a:p>
            <a:r>
              <a:rPr lang="uk-UA" dirty="0"/>
              <a:t>Після введення формули у комірці таблиці буде видно результат, а в рядку формул  – саму формулу, за допомогою якої був отриманий результат.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285728"/>
            <a:ext cx="7772400" cy="1143000"/>
          </a:xfrm>
        </p:spPr>
        <p:txBody>
          <a:bodyPr/>
          <a:lstStyle/>
          <a:p>
            <a:r>
              <a:rPr lang="uk-UA" dirty="0"/>
              <a:t>Запис формули в клітинку</a:t>
            </a:r>
            <a:endParaRPr lang="ru-RU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51000"/>
            <a:ext cx="4743450" cy="4586288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uk-UA" sz="2000"/>
              <a:t>  </a:t>
            </a:r>
            <a:r>
              <a:rPr lang="en-US" sz="2000"/>
              <a:t>MS Excel</a:t>
            </a:r>
            <a:r>
              <a:rPr lang="uk-UA" sz="2000"/>
              <a:t> надає можливість використовувати в формулах посилання на клітинки  таблиці.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Замість чисел запишемо посилання на клітинки </a:t>
            </a:r>
            <a:r>
              <a:rPr lang="en-US" sz="2000" b="1"/>
              <a:t>A1</a:t>
            </a:r>
            <a:r>
              <a:rPr lang="uk-UA" sz="2000" b="1"/>
              <a:t> і </a:t>
            </a:r>
            <a:r>
              <a:rPr lang="en-US" sz="2000" b="1"/>
              <a:t>B1</a:t>
            </a:r>
            <a:r>
              <a:rPr lang="uk-UA" sz="2000" b="1"/>
              <a:t>, що містять числа.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  Після натискання </a:t>
            </a:r>
            <a:r>
              <a:rPr lang="en-US" sz="2000" b="1"/>
              <a:t>Enter</a:t>
            </a:r>
            <a:r>
              <a:rPr lang="uk-UA" sz="2000"/>
              <a:t> побачимо, що результат перераховано за формулою.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 Якщо ми будемо  змінювати числа в клітинках </a:t>
            </a:r>
            <a:r>
              <a:rPr lang="en-US" sz="2000" b="1"/>
              <a:t>A1</a:t>
            </a:r>
            <a:r>
              <a:rPr lang="uk-UA" sz="2000" b="1"/>
              <a:t> </a:t>
            </a:r>
            <a:r>
              <a:rPr lang="uk-UA" sz="2000"/>
              <a:t>або</a:t>
            </a:r>
            <a:r>
              <a:rPr lang="uk-UA" sz="2000" b="1"/>
              <a:t> В1</a:t>
            </a:r>
            <a:r>
              <a:rPr lang="uk-UA" sz="2000"/>
              <a:t>, то й формула автоматично перераховуватиметься.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 Це і є перевага  електронних таблиць, наприклад,  перед </a:t>
            </a:r>
            <a:r>
              <a:rPr lang="en-US" sz="2000"/>
              <a:t>MS Word</a:t>
            </a:r>
            <a:r>
              <a:rPr lang="uk-UA" sz="2000"/>
              <a:t>.</a:t>
            </a:r>
            <a:endParaRPr lang="ru-RU" sz="20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r="67774" b="59961"/>
          <a:stretch>
            <a:fillRect/>
          </a:stretch>
        </p:blipFill>
        <p:spPr bwMode="auto">
          <a:xfrm>
            <a:off x="5572132" y="2214554"/>
            <a:ext cx="3143240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800" dirty="0"/>
              <a:t>Копіювання формул</a:t>
            </a:r>
            <a:endParaRPr lang="ru-RU" sz="38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79563"/>
            <a:ext cx="5113337" cy="1920875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uk-UA" sz="2000"/>
              <a:t> В клітинці </a:t>
            </a:r>
            <a:r>
              <a:rPr lang="uk-UA" sz="2000" b="1"/>
              <a:t>С1 </a:t>
            </a:r>
            <a:r>
              <a:rPr lang="uk-UA" sz="2000"/>
              <a:t>наведена формула, що містить добуток посилань на клітинки </a:t>
            </a:r>
            <a:r>
              <a:rPr lang="en-US" sz="2000" b="1"/>
              <a:t>A1</a:t>
            </a:r>
            <a:r>
              <a:rPr lang="en-US" sz="2000"/>
              <a:t> </a:t>
            </a:r>
            <a:r>
              <a:rPr lang="uk-UA" sz="2000"/>
              <a:t>та</a:t>
            </a:r>
            <a:r>
              <a:rPr lang="uk-UA" sz="2000" b="1"/>
              <a:t> </a:t>
            </a:r>
            <a:r>
              <a:rPr lang="en-US" sz="2000" b="1"/>
              <a:t>B1</a:t>
            </a:r>
            <a:r>
              <a:rPr lang="uk-UA" sz="2000"/>
              <a:t>.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Аналогічно, в </a:t>
            </a:r>
            <a:r>
              <a:rPr lang="en-US" sz="2000" b="1"/>
              <a:t>C2</a:t>
            </a:r>
            <a:r>
              <a:rPr lang="uk-UA" sz="2000" b="1"/>
              <a:t> </a:t>
            </a:r>
            <a:r>
              <a:rPr lang="uk-UA" sz="2000"/>
              <a:t>запишемо формулу  для обчислення добутку значень клітинок </a:t>
            </a:r>
            <a:r>
              <a:rPr lang="en-US" sz="2000" b="1"/>
              <a:t>A2</a:t>
            </a:r>
            <a:r>
              <a:rPr lang="uk-UA" sz="2000"/>
              <a:t> та </a:t>
            </a:r>
            <a:r>
              <a:rPr lang="en-US" sz="2000" b="1"/>
              <a:t>B2</a:t>
            </a:r>
            <a:r>
              <a:rPr lang="uk-UA" sz="2000"/>
              <a:t> </a:t>
            </a:r>
            <a:r>
              <a:rPr lang="uk-UA" sz="2000" b="1"/>
              <a:t>=</a:t>
            </a:r>
            <a:r>
              <a:rPr lang="en-US" sz="2000" b="1"/>
              <a:t>A2*B2</a:t>
            </a:r>
            <a:r>
              <a:rPr lang="en-US" sz="2000"/>
              <a:t> </a:t>
            </a:r>
            <a:r>
              <a:rPr lang="uk-UA" sz="2000"/>
              <a:t> </a:t>
            </a:r>
            <a:endParaRPr lang="ru-RU" sz="2000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4211638" y="4652963"/>
            <a:ext cx="4608512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uk-UA"/>
              <a:t> </a:t>
            </a:r>
            <a:r>
              <a:rPr lang="uk-UA" sz="2000"/>
              <a:t>Для великої кількості клітинок записувати формули незручно,  тому можна скористатися копіюванням формул способом перетягування маркера заповнення клітинки або  виділеного діапазону.</a:t>
            </a:r>
            <a:endParaRPr lang="ru-RU" sz="200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r="72705" b="59766"/>
          <a:stretch>
            <a:fillRect/>
          </a:stretch>
        </p:blipFill>
        <p:spPr bwMode="auto">
          <a:xfrm>
            <a:off x="785786" y="3643314"/>
            <a:ext cx="2662222" cy="294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Відносні адреси комірок</a:t>
            </a:r>
            <a:endParaRPr lang="ru-RU" sz="3600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773238"/>
            <a:ext cx="3743325" cy="4535487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uk-UA" sz="2000"/>
              <a:t>  Під час копіювання формули методом перетягування маркеру заповнення </a:t>
            </a:r>
            <a:endParaRPr lang="en-US" sz="20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адреси в посиланнях 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автоматично змінюються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відповідно до відносного розташування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вихідної комірки. </a:t>
            </a:r>
          </a:p>
          <a:p>
            <a:pPr marL="0" indent="0">
              <a:lnSpc>
                <a:spcPct val="90000"/>
              </a:lnSpc>
            </a:pPr>
            <a:r>
              <a:rPr lang="uk-UA" sz="2000"/>
              <a:t>  Такі адреси комірок </a:t>
            </a:r>
            <a:endParaRPr lang="en-US" sz="20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називаються </a:t>
            </a:r>
            <a:r>
              <a:rPr lang="uk-UA" sz="2000" b="1"/>
              <a:t>відносними</a:t>
            </a:r>
            <a:r>
              <a:rPr lang="uk-UA" sz="2000"/>
              <a:t>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Вони записуються просто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000"/>
              <a:t> А1, С3.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uk-UA" sz="200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r="67774" b="59961"/>
          <a:stretch>
            <a:fillRect/>
          </a:stretch>
        </p:blipFill>
        <p:spPr bwMode="auto">
          <a:xfrm>
            <a:off x="5286380" y="1857364"/>
            <a:ext cx="357190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Абсолютні та змішані адреси комірок</a:t>
            </a:r>
            <a:endParaRPr lang="ru-RU" sz="3600" dirty="0"/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827088" y="1700213"/>
            <a:ext cx="4876800" cy="1320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/>
              <a:t>Щоб при копіюванні посилання на </a:t>
            </a:r>
            <a:r>
              <a:rPr lang="en-US" sz="2000" b="1"/>
              <a:t>A1</a:t>
            </a:r>
            <a:r>
              <a:rPr lang="uk-UA" sz="2000"/>
              <a:t> не змінювалося, зробимо його </a:t>
            </a:r>
            <a:r>
              <a:rPr lang="uk-UA" sz="2000" b="1"/>
              <a:t>абсолютним</a:t>
            </a:r>
            <a:r>
              <a:rPr lang="uk-UA" sz="2000"/>
              <a:t>, зафіксувавши у формулі назву стовпця і номер рядка знаком </a:t>
            </a:r>
            <a:r>
              <a:rPr lang="en-US" sz="2000">
                <a:solidFill>
                  <a:schemeClr val="accent2"/>
                </a:solidFill>
              </a:rPr>
              <a:t>$</a:t>
            </a:r>
            <a:r>
              <a:rPr lang="uk-UA" sz="2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3714744" y="5429264"/>
            <a:ext cx="4876800" cy="10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dirty="0"/>
              <a:t>Якщо зафіксувати тільки номер рядка або назву стовпчика, то ми отримаємо </a:t>
            </a:r>
            <a:r>
              <a:rPr lang="uk-UA" sz="2000" b="1" dirty="0"/>
              <a:t>змішане </a:t>
            </a:r>
            <a:r>
              <a:rPr lang="uk-UA" sz="2000" dirty="0"/>
              <a:t>посилання.</a:t>
            </a:r>
            <a:endParaRPr lang="ru-RU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r="67774" b="62891"/>
          <a:stretch>
            <a:fillRect/>
          </a:stretch>
        </p:blipFill>
        <p:spPr bwMode="auto">
          <a:xfrm>
            <a:off x="5786446" y="2571744"/>
            <a:ext cx="3143240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 r="66846" b="60742"/>
          <a:stretch>
            <a:fillRect/>
          </a:stretch>
        </p:blipFill>
        <p:spPr bwMode="auto">
          <a:xfrm>
            <a:off x="785786" y="3286124"/>
            <a:ext cx="2786082" cy="2474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338</TotalTime>
  <Words>537</Words>
  <Application>Microsoft Office PowerPoint</Application>
  <PresentationFormat>Экран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Слои</vt:lpstr>
      <vt:lpstr>Використання формул в електронних таблицях </vt:lpstr>
      <vt:lpstr>Дайте відповіді на питання</vt:lpstr>
      <vt:lpstr>Формули</vt:lpstr>
      <vt:lpstr>Знаки арифметичних операцій</vt:lpstr>
      <vt:lpstr>Правила запису формул</vt:lpstr>
      <vt:lpstr>Запис формули в клітинку</vt:lpstr>
      <vt:lpstr>Копіювання формул</vt:lpstr>
      <vt:lpstr>Відносні адреси комірок</vt:lpstr>
      <vt:lpstr>Абсолютні та змішані адреси комірок</vt:lpstr>
      <vt:lpstr>Практичне завдання</vt:lpstr>
      <vt:lpstr>Підведення підсумків уроку.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таблиці. Табличний процесор</dc:title>
  <dc:creator>Andrij</dc:creator>
  <cp:lastModifiedBy>Admin</cp:lastModifiedBy>
  <cp:revision>41</cp:revision>
  <dcterms:created xsi:type="dcterms:W3CDTF">2011-02-26T15:31:34Z</dcterms:created>
  <dcterms:modified xsi:type="dcterms:W3CDTF">2012-12-01T17:06:50Z</dcterms:modified>
</cp:coreProperties>
</file>