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95" r:id="rId2"/>
    <p:sldId id="309" r:id="rId3"/>
    <p:sldId id="299" r:id="rId4"/>
    <p:sldId id="300" r:id="rId5"/>
    <p:sldId id="301" r:id="rId6"/>
    <p:sldId id="315" r:id="rId7"/>
    <p:sldId id="316" r:id="rId8"/>
    <p:sldId id="313" r:id="rId9"/>
    <p:sldId id="314" r:id="rId10"/>
    <p:sldId id="317" r:id="rId11"/>
    <p:sldId id="318" r:id="rId12"/>
    <p:sldId id="321" r:id="rId13"/>
    <p:sldId id="320" r:id="rId14"/>
    <p:sldId id="322" r:id="rId15"/>
    <p:sldId id="323" r:id="rId16"/>
    <p:sldId id="324" r:id="rId17"/>
    <p:sldId id="325" r:id="rId18"/>
    <p:sldId id="326" r:id="rId19"/>
    <p:sldId id="319" r:id="rId20"/>
    <p:sldId id="31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69" autoAdjust="0"/>
    <p:restoredTop sz="94660"/>
  </p:normalViewPr>
  <p:slideViewPr>
    <p:cSldViewPr>
      <p:cViewPr varScale="1">
        <p:scale>
          <a:sx n="69" d="100"/>
          <a:sy n="69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96EB4C-B7F6-41EC-BD32-BED38B0AE96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uk-UA" sz="2400">
                <a:latin typeface="Times New Roman" pitchFamily="18" charset="0"/>
              </a:endParaRPr>
            </a:p>
          </p:txBody>
        </p:sp>
        <p:grpSp>
          <p:nvGrpSpPr>
            <p:cNvPr id="6148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614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615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615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52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615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615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uk-UA"/>
              <a:t>Микитенко А.Ф.</a:t>
            </a:r>
            <a:endParaRPr lang="ru-RU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536775A-2021-4F42-A8CE-8EA2CEEBE9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8CDCB-190B-4C12-9646-308040087D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35DC1-956F-4D5F-BE20-A27D5F956A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76722B-FACA-4650-AC5E-82A43DCC28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B38BF9-61B7-4A6B-A20C-579DDA0737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76F8A1-F53B-4DFF-AFC4-08A578CB5C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4E9A77-87B2-4FC5-B3B6-BFABBF0728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7F88E-A6F3-4D43-8AAD-6BB8F21CAD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8D28F-F216-4F07-9653-E2F0C6A963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FCD89-013C-4E73-9832-EDC01E5922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7137E-3647-435C-8B00-6578C1B3E8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C9091-6274-4658-9E23-1F91486BFB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F1CEF-9829-4A9E-BCFB-9F8EBFD7F6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B11B0-C1BF-4343-926C-E3F2A20DEC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CCC8B-27A6-4A93-A27E-A5F15937C4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uk-UA" sz="2400">
                <a:latin typeface="Times New Roman" pitchFamily="18" charset="0"/>
              </a:endParaRPr>
            </a:p>
          </p:txBody>
        </p:sp>
        <p:grpSp>
          <p:nvGrpSpPr>
            <p:cNvPr id="512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277524C-FA2F-4675-94C8-5A053CFB31D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dirty="0" smtClean="0"/>
              <a:t>В</a:t>
            </a:r>
            <a:r>
              <a:rPr lang="ru-RU" sz="4400" dirty="0" err="1" smtClean="0"/>
              <a:t>икористання</a:t>
            </a:r>
            <a:r>
              <a:rPr lang="ru-RU" sz="4400" dirty="0" smtClean="0"/>
              <a:t> </a:t>
            </a:r>
            <a:r>
              <a:rPr lang="ru-RU" sz="4400" dirty="0" err="1" smtClean="0"/>
              <a:t>функц</a:t>
            </a:r>
            <a:r>
              <a:rPr lang="uk-UA" sz="4400" dirty="0" smtClean="0"/>
              <a:t>і</a:t>
            </a:r>
            <a:r>
              <a:rPr lang="ru-RU" sz="4400" dirty="0" err="1" smtClean="0"/>
              <a:t>й</a:t>
            </a:r>
            <a:r>
              <a:rPr lang="ru-RU" sz="4400" dirty="0" smtClean="0"/>
              <a:t> </a:t>
            </a:r>
            <a:r>
              <a:rPr lang="uk-UA" sz="4400" dirty="0" smtClean="0"/>
              <a:t>в електронних </a:t>
            </a:r>
            <a:r>
              <a:rPr lang="ru-RU" sz="4400" dirty="0" err="1" smtClean="0"/>
              <a:t>таблицях</a:t>
            </a:r>
            <a:r>
              <a:rPr lang="ru-RU" sz="4400" dirty="0" smtClean="0"/>
              <a:t>. </a:t>
            </a:r>
            <a:r>
              <a:rPr lang="uk-UA" sz="4400" dirty="0"/>
              <a:t/>
            </a:r>
            <a:br>
              <a:rPr lang="uk-UA" sz="4400" dirty="0"/>
            </a:br>
            <a:endParaRPr lang="ru-RU" sz="4400" dirty="0"/>
          </a:p>
        </p:txBody>
      </p:sp>
      <p:pic>
        <p:nvPicPr>
          <p:cNvPr id="54276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071942"/>
            <a:ext cx="1871662" cy="1584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14285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Annabelle" pitchFamily="66" charset="0"/>
              </a:rPr>
              <a:t>Тема:</a:t>
            </a:r>
            <a:endParaRPr lang="ru-RU" sz="3200" b="1" dirty="0">
              <a:latin typeface="Annabell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uk-UA" b="1" dirty="0" err="1" smtClean="0"/>
              <a:t>Задання</a:t>
            </a:r>
            <a:r>
              <a:rPr lang="uk-UA" b="1" dirty="0" smtClean="0"/>
              <a:t> аргументів функцій</a:t>
            </a:r>
            <a:endParaRPr lang="uk-UA" b="1" dirty="0"/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914400" y="1600200"/>
            <a:ext cx="3800476" cy="4530725"/>
          </a:xfrm>
        </p:spPr>
        <p:txBody>
          <a:bodyPr>
            <a:normAutofit fontScale="92500"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Якщо аргументом є число або текст, то його потрібно вводити в поле з клавіатури. 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Якщо аргументом є посилання на клітинки, то його можна вводити або з клавіатури, або виділити відповідні клітинки з використанням миші.</a:t>
            </a:r>
            <a:endParaRPr lang="uk-U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3934" y="1628775"/>
            <a:ext cx="430735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67113"/>
            <a:ext cx="4256087" cy="2713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Задання</a:t>
            </a:r>
            <a:r>
              <a:rPr lang="uk-UA" b="1" dirty="0" smtClean="0"/>
              <a:t> аргументів функцій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5600">
              <a:buFont typeface="Arial" charset="0"/>
              <a:buNone/>
              <a:defRPr/>
            </a:pPr>
            <a:r>
              <a:rPr lang="uk-UA" sz="1800" dirty="0" smtClean="0"/>
              <a:t>Для деяких функцій Excel 2007 автоматично пропонує перший аргумент. Наприклад, для функції </a:t>
            </a:r>
            <a:r>
              <a:rPr lang="uk-UA" sz="1800" dirty="0" err="1" smtClean="0"/>
              <a:t>СУММ</a:t>
            </a:r>
            <a:r>
              <a:rPr lang="uk-UA" sz="1800" dirty="0" smtClean="0"/>
              <a:t> пропонується знайти суму чисел з діапазону клітинок, заповнених числовими даними, які знаходяться над клітинкою з формулою або зліва від неї, якщо верхній діапазон комірок порожній. Як завжди, можна прийняти цю пропозицію або ввести замість цього аргументу інший.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sz="1800" dirty="0" smtClean="0"/>
              <a:t>Після введення в поля всіх потрібних аргументів функції необхідно вибрати кнопку ОК.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857628"/>
            <a:ext cx="5164155" cy="2616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Математичні функції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5600">
              <a:buFont typeface="Arial" charset="0"/>
              <a:buNone/>
              <a:defRPr/>
            </a:pPr>
            <a:r>
              <a:rPr lang="uk-UA" sz="2400" dirty="0" smtClean="0"/>
              <a:t>Корисними для вирішення багатьох завдань, наприклад геометричних, є математичні функції ASIN, радіани, градуси. Функція  </a:t>
            </a:r>
            <a:r>
              <a:rPr lang="uk-UA" sz="2400" b="1" dirty="0" smtClean="0">
                <a:solidFill>
                  <a:srgbClr val="FF0000"/>
                </a:solidFill>
              </a:rPr>
              <a:t>ASIN</a:t>
            </a:r>
            <a:r>
              <a:rPr lang="uk-UA" sz="2400" dirty="0" smtClean="0"/>
              <a:t> повертає міру кута в радіанах за значенням його синуса, функція </a:t>
            </a:r>
            <a:r>
              <a:rPr lang="uk-UA" sz="2400" b="1" dirty="0" smtClean="0">
                <a:solidFill>
                  <a:srgbClr val="FF0000"/>
                </a:solidFill>
              </a:rPr>
              <a:t>ГРАДУСИ</a:t>
            </a:r>
            <a:r>
              <a:rPr lang="uk-UA" sz="2400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/>
              <a:t>призначена для перекладу радіанної міри кута в градусну, а функція </a:t>
            </a:r>
            <a:r>
              <a:rPr lang="uk-UA" sz="2400" b="1" dirty="0" smtClean="0">
                <a:solidFill>
                  <a:srgbClr val="FF0000"/>
                </a:solidFill>
              </a:rPr>
              <a:t>РАДІАН</a:t>
            </a:r>
            <a:r>
              <a:rPr lang="uk-UA" sz="2400" dirty="0" smtClean="0">
                <a:solidFill>
                  <a:srgbClr val="FF0000"/>
                </a:solidFill>
              </a:rPr>
              <a:t> - </a:t>
            </a:r>
            <a:r>
              <a:rPr lang="uk-UA" sz="2400" dirty="0" smtClean="0"/>
              <a:t>з градусної міри в радіани.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sz="2400" dirty="0" smtClean="0"/>
              <a:t>Якщо в комірці С3 знаходиться градусна міра кута, то для обчислення синуса цього кута потрібно градусну міру перевести в радіани. Тобто формула для обчислення синуса кута, виміряного в градусах, виглядатиме так: </a:t>
            </a:r>
            <a:r>
              <a:rPr lang="uk-UA" sz="2400" b="1" i="1" dirty="0" smtClean="0">
                <a:solidFill>
                  <a:srgbClr val="FF0000"/>
                </a:solidFill>
              </a:rPr>
              <a:t>= SIN (радіан (С3)).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Деякі математичні функції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390" t="27751" r="6482" b="18640"/>
          <a:stretch>
            <a:fillRect/>
          </a:stretch>
        </p:blipFill>
        <p:spPr bwMode="auto">
          <a:xfrm>
            <a:off x="1357290" y="1785926"/>
            <a:ext cx="6837037" cy="464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Статистичні</a:t>
            </a:r>
            <a:r>
              <a:rPr lang="ru-RU" b="1" dirty="0" smtClean="0"/>
              <a:t> </a:t>
            </a:r>
            <a:r>
              <a:rPr lang="ru-RU" b="1" dirty="0" err="1" smtClean="0"/>
              <a:t>функції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00174"/>
            <a:ext cx="7729566" cy="453072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Розглянемо деякі функції, які відносяться до категорії статистичних, їх призначення і результат.</a:t>
            </a:r>
          </a:p>
          <a:p>
            <a:pPr>
              <a:buFont typeface="Wingdings" pitchFamily="2" charset="2"/>
              <a:buChar char="Ø"/>
            </a:pPr>
            <a:r>
              <a:rPr lang="uk-UA" sz="3000" dirty="0" smtClean="0"/>
              <a:t>Обчислення середнього арифметичного;</a:t>
            </a:r>
          </a:p>
          <a:p>
            <a:pPr>
              <a:buFont typeface="Wingdings" pitchFamily="2" charset="2"/>
              <a:buChar char="Ø"/>
            </a:pPr>
            <a:r>
              <a:rPr lang="uk-UA" sz="3000" dirty="0" smtClean="0"/>
              <a:t>Дисперсії;</a:t>
            </a:r>
          </a:p>
          <a:p>
            <a:pPr>
              <a:buFont typeface="Wingdings" pitchFamily="2" charset="2"/>
              <a:buChar char="Ø"/>
            </a:pPr>
            <a:r>
              <a:rPr lang="uk-UA" sz="3000" dirty="0" err="1" smtClean="0"/>
              <a:t>Среднеквадратического</a:t>
            </a:r>
            <a:r>
              <a:rPr lang="uk-UA" sz="3000" dirty="0" smtClean="0"/>
              <a:t> відхилення;</a:t>
            </a:r>
          </a:p>
          <a:p>
            <a:pPr>
              <a:buFont typeface="Wingdings" pitchFamily="2" charset="2"/>
              <a:buChar char="Ø"/>
            </a:pPr>
            <a:r>
              <a:rPr lang="uk-UA" sz="3000" dirty="0" smtClean="0"/>
              <a:t>Найбільшого і найменшого;</a:t>
            </a:r>
          </a:p>
          <a:p>
            <a:pPr>
              <a:buFont typeface="Wingdings" pitchFamily="2" charset="2"/>
              <a:buChar char="Ø"/>
            </a:pPr>
            <a:r>
              <a:rPr lang="uk-UA" sz="3000" dirty="0" smtClean="0"/>
              <a:t>Чисел вибірки;</a:t>
            </a:r>
          </a:p>
          <a:p>
            <a:pPr>
              <a:buFont typeface="Wingdings" pitchFamily="2" charset="2"/>
              <a:buChar char="Ø"/>
            </a:pPr>
            <a:r>
              <a:rPr lang="uk-UA" sz="3000" dirty="0" smtClean="0"/>
              <a:t>Коефіцієнтів кореляції.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Деякі статистичні функції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390" t="34057" r="7664" b="20217"/>
          <a:stretch>
            <a:fillRect/>
          </a:stretch>
        </p:blipFill>
        <p:spPr bwMode="auto">
          <a:xfrm>
            <a:off x="714348" y="1785926"/>
            <a:ext cx="7976422" cy="472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Логічні функції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5600">
              <a:buFont typeface="Arial" charset="0"/>
              <a:buNone/>
              <a:defRPr/>
            </a:pPr>
            <a:r>
              <a:rPr lang="uk-UA" sz="2000" dirty="0" smtClean="0"/>
              <a:t>В Excel 2007 можна використовувати вирази, які містять знаки порівняння:</a:t>
            </a:r>
          </a:p>
          <a:p>
            <a:pPr marL="0" indent="355600">
              <a:buFont typeface="Wingdings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&gt; </a:t>
            </a:r>
            <a:r>
              <a:rPr lang="uk-UA" sz="2000" b="1" dirty="0" smtClean="0">
                <a:solidFill>
                  <a:srgbClr val="FF0000"/>
                </a:solidFill>
              </a:rPr>
              <a:t>(більше), </a:t>
            </a:r>
          </a:p>
          <a:p>
            <a:pPr marL="0" indent="355600">
              <a:buFont typeface="Wingdings"/>
              <a:buChar char="Ø"/>
              <a:defRPr/>
            </a:pPr>
            <a:r>
              <a:rPr lang="uk-UA" sz="2000" b="1" dirty="0" smtClean="0">
                <a:solidFill>
                  <a:srgbClr val="FF0000"/>
                </a:solidFill>
              </a:rPr>
              <a:t>&lt;(менше), </a:t>
            </a:r>
          </a:p>
          <a:p>
            <a:pPr marL="0" indent="355600">
              <a:buFont typeface="Wingdings"/>
              <a:buChar char="Ø"/>
              <a:defRPr/>
            </a:pPr>
            <a:r>
              <a:rPr lang="uk-UA" sz="2000" b="1" dirty="0" smtClean="0">
                <a:solidFill>
                  <a:srgbClr val="FF0000"/>
                </a:solidFill>
              </a:rPr>
              <a:t>= (дорівнює), </a:t>
            </a:r>
          </a:p>
          <a:p>
            <a:pPr marL="0" indent="355600">
              <a:buFont typeface="Wingdings"/>
              <a:buChar char="Ø"/>
              <a:defRPr/>
            </a:pPr>
            <a:r>
              <a:rPr lang="uk-UA" sz="2000" b="1" dirty="0" smtClean="0">
                <a:solidFill>
                  <a:srgbClr val="FF0000"/>
                </a:solidFill>
              </a:rPr>
              <a:t>&lt;&gt; (не дорівнює),</a:t>
            </a:r>
          </a:p>
          <a:p>
            <a:pPr marL="0" indent="355600">
              <a:buFont typeface="Wingdings"/>
              <a:buChar char="Ø"/>
              <a:defRPr/>
            </a:pPr>
            <a:r>
              <a:rPr lang="uk-UA" sz="2000" b="1" dirty="0" smtClean="0">
                <a:solidFill>
                  <a:srgbClr val="FF0000"/>
                </a:solidFill>
              </a:rPr>
              <a:t>&gt; = (більше або дорівнює), </a:t>
            </a:r>
          </a:p>
          <a:p>
            <a:pPr marL="0" indent="355600">
              <a:buFont typeface="Wingdings"/>
              <a:buChar char="Ø"/>
              <a:defRPr/>
            </a:pPr>
            <a:r>
              <a:rPr lang="uk-UA" sz="2000" b="1" dirty="0" smtClean="0">
                <a:solidFill>
                  <a:srgbClr val="FF0000"/>
                </a:solidFill>
              </a:rPr>
              <a:t>&lt;= (менше або дорівнює). 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sz="2000" dirty="0" smtClean="0"/>
              <a:t>Наприклад, А2 + 15 = В4-1, </a:t>
            </a:r>
            <a:r>
              <a:rPr lang="uk-UA" sz="2000" dirty="0" err="1" smtClean="0"/>
              <a:t>СУММ</a:t>
            </a:r>
            <a:r>
              <a:rPr lang="uk-UA" sz="2000" dirty="0" smtClean="0"/>
              <a:t> (A2: C10)&gt; 100 і ін.</a:t>
            </a:r>
          </a:p>
          <a:p>
            <a:pPr marL="0" indent="0">
              <a:buFont typeface="Arial" charset="0"/>
              <a:buNone/>
              <a:defRPr/>
            </a:pPr>
            <a:r>
              <a:rPr lang="uk-UA" sz="2000" dirty="0" smtClean="0"/>
              <a:t> Такі висловлювання - приклади так званих логічних виразів.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sz="2000" dirty="0" smtClean="0"/>
              <a:t>Якщо рівність чи нерівність правильне (справжнє), то вважають, що відповідне логічне вираз має значення </a:t>
            </a:r>
            <a:r>
              <a:rPr lang="uk-UA" sz="2000" b="1" dirty="0" smtClean="0">
                <a:solidFill>
                  <a:srgbClr val="FF0000"/>
                </a:solidFill>
              </a:rPr>
              <a:t>ІСТИНА</a:t>
            </a:r>
            <a:r>
              <a:rPr lang="uk-UA" sz="2000" dirty="0" smtClean="0">
                <a:solidFill>
                  <a:srgbClr val="FF0000"/>
                </a:solidFill>
              </a:rPr>
              <a:t>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sz="2000" dirty="0" smtClean="0"/>
              <a:t>А якщо рівність чи нерівність неправильне (хибне), то </a:t>
            </a:r>
            <a:r>
              <a:rPr lang="uk-UA" sz="2000" dirty="0" err="1" smtClean="0"/>
              <a:t>вватануть</a:t>
            </a:r>
            <a:r>
              <a:rPr lang="uk-UA" sz="2000" dirty="0" smtClean="0"/>
              <a:t>, що відповідне логічне вираз має значення </a:t>
            </a:r>
            <a:r>
              <a:rPr lang="uk-UA" sz="2000" b="1" dirty="0" smtClean="0">
                <a:solidFill>
                  <a:srgbClr val="FF0000"/>
                </a:solidFill>
              </a:rPr>
              <a:t>БРЕХНЯ</a:t>
            </a:r>
            <a:r>
              <a:rPr lang="uk-UA" sz="2000" dirty="0" smtClean="0">
                <a:solidFill>
                  <a:srgbClr val="FF0000"/>
                </a:solidFill>
              </a:rPr>
              <a:t>.</a:t>
            </a:r>
            <a:endParaRPr lang="uk-UA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2500306"/>
            <a:ext cx="341947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5600" algn="ctr">
              <a:defRPr/>
            </a:pPr>
            <a:r>
              <a:rPr lang="ru-RU" b="1" dirty="0" err="1"/>
              <a:t>Функція</a:t>
            </a:r>
            <a:r>
              <a:rPr lang="ru-RU" b="1" dirty="0"/>
              <a:t>, результат </a:t>
            </a:r>
            <a:r>
              <a:rPr lang="ru-RU" b="1" dirty="0" err="1"/>
              <a:t>якої</a:t>
            </a:r>
            <a:r>
              <a:rPr lang="ru-RU" b="1" dirty="0"/>
              <a:t> </a:t>
            </a:r>
            <a:r>
              <a:rPr lang="ru-RU" b="1" dirty="0" err="1"/>
              <a:t>дорівнює</a:t>
            </a:r>
            <a:r>
              <a:rPr lang="ru-RU" b="1" dirty="0"/>
              <a:t> ІСТИНА </a:t>
            </a:r>
            <a:r>
              <a:rPr lang="ru-RU" b="1" dirty="0" err="1"/>
              <a:t>або</a:t>
            </a:r>
            <a:r>
              <a:rPr lang="ru-RU" b="1" dirty="0"/>
              <a:t> БРЕХНЯ,</a:t>
            </a:r>
          </a:p>
          <a:p>
            <a:pPr indent="355600" algn="ctr">
              <a:defRPr/>
            </a:pPr>
            <a:r>
              <a:rPr lang="ru-RU" b="1" dirty="0" err="1"/>
              <a:t>називається</a:t>
            </a:r>
            <a:r>
              <a:rPr lang="ru-RU" b="1" dirty="0"/>
              <a:t> </a:t>
            </a:r>
            <a:r>
              <a:rPr lang="ru-RU" b="1" dirty="0" err="1"/>
              <a:t>логічною</a:t>
            </a:r>
            <a:r>
              <a:rPr lang="ru-RU" b="1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Логічні функції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Серед функцій табличного процесора Excel 2007 є логічні функції. 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b="1" dirty="0" smtClean="0">
                <a:solidFill>
                  <a:srgbClr val="FF0000"/>
                </a:solidFill>
              </a:rPr>
              <a:t>Це функції ЯКЩО, І, АБО, НЕ і ін.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Логічні функції використовуються в формулах тоді, коли табличний процесор має виконувати різні операції в залежності від істинності чи хибності певного логічного виразу. 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Наприклад, потрібно збільшити заробітну плату працівника на 10%, якщо він виконає план, і на 20%, якщо він перевиконає план.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Логічні функції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5600">
              <a:buFont typeface="Arial" charset="0"/>
              <a:buNone/>
              <a:defRPr/>
            </a:pPr>
            <a:r>
              <a:rPr lang="uk-UA" sz="1800" dirty="0" smtClean="0">
                <a:latin typeface="+mj-lt"/>
              </a:rPr>
              <a:t>Загальний вигляд логічної функції ЯКЩО такий:</a:t>
            </a:r>
          </a:p>
          <a:p>
            <a:pPr marL="0" indent="355600">
              <a:buFont typeface="Arial" charset="0"/>
              <a:buNone/>
              <a:defRPr/>
            </a:pPr>
            <a:r>
              <a:rPr lang="ru-RU" sz="1800" b="1" dirty="0" smtClean="0">
                <a:latin typeface="+mj-lt"/>
              </a:rPr>
              <a:t>ЯКЩО (</a:t>
            </a:r>
            <a:r>
              <a:rPr lang="uk-UA" sz="1800" b="1" dirty="0" smtClean="0">
                <a:latin typeface="+mj-lt"/>
              </a:rPr>
              <a:t>лог_вираз; значення_якщо_істина; значення_якщо_хибно</a:t>
            </a:r>
            <a:r>
              <a:rPr lang="ru-RU" sz="1800" b="1" dirty="0" smtClean="0">
                <a:latin typeface="+mj-lt"/>
              </a:rPr>
              <a:t>)</a:t>
            </a:r>
            <a:endParaRPr lang="uk-UA" sz="1800" dirty="0" smtClean="0">
              <a:latin typeface="+mj-lt"/>
            </a:endParaRPr>
          </a:p>
          <a:p>
            <a:pPr marL="0" indent="355600">
              <a:buFont typeface="Arial" charset="0"/>
              <a:buNone/>
              <a:defRPr/>
            </a:pPr>
            <a:r>
              <a:rPr lang="uk-UA" sz="1800" dirty="0" smtClean="0">
                <a:latin typeface="+mj-lt"/>
              </a:rPr>
              <a:t>Значення цієї функції визначається так:</a:t>
            </a:r>
          </a:p>
          <a:p>
            <a:pPr marL="0" indent="355600">
              <a:defRPr/>
            </a:pPr>
            <a:r>
              <a:rPr lang="uk-UA" sz="1800" dirty="0" smtClean="0">
                <a:latin typeface="+mj-lt"/>
              </a:rPr>
              <a:t>якщо лог_вираз має значення ІСТИНА, то значення функції дорівнює значенню виразу значення_якщо_істина;</a:t>
            </a:r>
          </a:p>
          <a:p>
            <a:pPr marL="0" indent="355600">
              <a:defRPr/>
            </a:pPr>
            <a:r>
              <a:rPr lang="uk-UA" sz="1800" dirty="0" smtClean="0">
                <a:latin typeface="+mj-lt"/>
              </a:rPr>
              <a:t>якщо ж лог_вираз має значення FALSE, то значення функції дорівнює значенню виразу значення_якщо_хибність.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071942"/>
            <a:ext cx="557212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err="1" smtClean="0"/>
              <a:t>Завдання</a:t>
            </a:r>
            <a:r>
              <a:rPr lang="ru-RU" sz="2400" b="1" dirty="0" smtClean="0"/>
              <a:t>: </a:t>
            </a:r>
          </a:p>
          <a:p>
            <a:pPr>
              <a:buNone/>
            </a:pPr>
            <a:r>
              <a:rPr lang="ru-RU" sz="2400" dirty="0" smtClean="0"/>
              <a:t>В </a:t>
            </a:r>
            <a:r>
              <a:rPr lang="ru-RU" sz="2400" dirty="0" err="1" smtClean="0"/>
              <a:t>заданій</a:t>
            </a:r>
            <a:r>
              <a:rPr lang="uk-UA" sz="2400" dirty="0" smtClean="0"/>
              <a:t> таблиці, </a:t>
            </a:r>
          </a:p>
          <a:p>
            <a:pPr>
              <a:buNone/>
            </a:pPr>
            <a:r>
              <a:rPr lang="uk-UA" sz="2400" dirty="0" smtClean="0"/>
              <a:t>за </a:t>
            </a:r>
            <a:r>
              <a:rPr lang="uk-UA" sz="2400" dirty="0" smtClean="0"/>
              <a:t>допомогою 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функцій виконати</a:t>
            </a:r>
          </a:p>
          <a:p>
            <a:pPr>
              <a:buNone/>
            </a:pPr>
            <a:r>
              <a:rPr lang="uk-UA" sz="2400" dirty="0" smtClean="0"/>
              <a:t>н</a:t>
            </a:r>
            <a:r>
              <a:rPr lang="uk-UA" sz="2400" dirty="0" smtClean="0"/>
              <a:t>аступні</a:t>
            </a:r>
          </a:p>
          <a:p>
            <a:pPr>
              <a:buNone/>
            </a:pPr>
            <a:r>
              <a:rPr lang="uk-UA" sz="2400" dirty="0" smtClean="0"/>
              <a:t>розрахунки:</a:t>
            </a:r>
          </a:p>
          <a:p>
            <a:pPr lvl="0"/>
            <a:r>
              <a:rPr lang="uk-UA" sz="2400" dirty="0" smtClean="0"/>
              <a:t>Обчислити</a:t>
            </a:r>
            <a:r>
              <a:rPr lang="uk-UA" sz="2400" dirty="0" smtClean="0"/>
              <a:t>, скільки балів набрав кожен із спортсменів після закінчення змагань.</a:t>
            </a:r>
            <a:endParaRPr lang="ru-RU" sz="2400" dirty="0" smtClean="0"/>
          </a:p>
          <a:p>
            <a:pPr lvl="0"/>
            <a:r>
              <a:rPr lang="uk-UA" sz="2400" dirty="0" smtClean="0"/>
              <a:t>Обчислити середню кількість балів, набрану спортсменами.</a:t>
            </a:r>
            <a:endParaRPr lang="ru-RU" sz="2400" dirty="0" smtClean="0"/>
          </a:p>
          <a:p>
            <a:pPr lvl="0"/>
            <a:r>
              <a:rPr lang="uk-UA" sz="2400" dirty="0" smtClean="0"/>
              <a:t>Обчислити </a:t>
            </a:r>
            <a:r>
              <a:rPr lang="uk-UA" sz="2400" dirty="0" smtClean="0"/>
              <a:t>кількість </a:t>
            </a:r>
            <a:r>
              <a:rPr lang="uk-UA" sz="2400" dirty="0" smtClean="0"/>
              <a:t>балів </a:t>
            </a:r>
            <a:r>
              <a:rPr lang="uk-UA" sz="2400" dirty="0" smtClean="0"/>
              <a:t>лідера.</a:t>
            </a:r>
            <a:endParaRPr lang="uk-UA" dirty="0" smtClean="0"/>
          </a:p>
          <a:p>
            <a:r>
              <a:rPr lang="uk-UA" sz="2400" dirty="0" smtClean="0"/>
              <a:t>Обчислити кількість балів аутсайдера.</a:t>
            </a:r>
            <a:endParaRPr lang="ru-RU" sz="2400" dirty="0" smtClean="0"/>
          </a:p>
          <a:p>
            <a:pPr lvl="0"/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nabelle" pitchFamily="66" charset="0"/>
                <a:ea typeface="+mj-ea"/>
                <a:cs typeface="+mj-cs"/>
              </a:rPr>
              <a:t>Практичне завдання</a:t>
            </a:r>
            <a:endParaRPr kumimoji="0" lang="ru-RU" sz="4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nnabelle" pitchFamily="66" charset="0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t="22656" r="46338" b="34375"/>
          <a:stretch>
            <a:fillRect/>
          </a:stretch>
        </p:blipFill>
        <p:spPr bwMode="auto">
          <a:xfrm>
            <a:off x="3857948" y="1643049"/>
            <a:ext cx="4428828" cy="265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Дайте в</a:t>
            </a:r>
            <a:r>
              <a:rPr lang="uk-UA" dirty="0" smtClean="0"/>
              <a:t>і</a:t>
            </a:r>
            <a:r>
              <a:rPr lang="ru-RU" dirty="0" err="1" smtClean="0"/>
              <a:t>дповіді</a:t>
            </a:r>
            <a:r>
              <a:rPr lang="ru-RU" dirty="0" smtClean="0"/>
              <a:t> на </a:t>
            </a:r>
            <a:r>
              <a:rPr lang="ru-RU" dirty="0" err="1" smtClean="0"/>
              <a:t>питання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43050"/>
            <a:ext cx="8115328" cy="4530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зберігатися</a:t>
            </a:r>
            <a:r>
              <a:rPr lang="ru-RU" dirty="0" smtClean="0"/>
              <a:t> у </a:t>
            </a:r>
            <a:r>
              <a:rPr lang="ru-RU" dirty="0" err="1" smtClean="0"/>
              <a:t>кл</a:t>
            </a:r>
            <a:r>
              <a:rPr lang="uk-UA" dirty="0" smtClean="0"/>
              <a:t>і</a:t>
            </a:r>
            <a:r>
              <a:rPr lang="ru-RU" dirty="0" err="1" smtClean="0"/>
              <a:t>тинках</a:t>
            </a:r>
            <a:r>
              <a:rPr lang="ru-RU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Як ввести формулу?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Яка </a:t>
            </a:r>
            <a:r>
              <a:rPr lang="ru-RU" dirty="0" err="1" smtClean="0"/>
              <a:t>різниця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відносними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абсолютними</a:t>
            </a:r>
            <a:r>
              <a:rPr lang="ru-RU" dirty="0" smtClean="0"/>
              <a:t> </a:t>
            </a:r>
            <a:r>
              <a:rPr lang="ru-RU" dirty="0" err="1" smtClean="0"/>
              <a:t>посиланнями</a:t>
            </a:r>
            <a:r>
              <a:rPr lang="ru-RU" dirty="0" smtClean="0"/>
              <a:t>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err="1">
                <a:solidFill>
                  <a:schemeClr val="tx2"/>
                </a:solidFill>
                <a:latin typeface="Annabelle" pitchFamily="66" charset="0"/>
              </a:rPr>
              <a:t>Підведення</a:t>
            </a:r>
            <a:r>
              <a:rPr lang="ru-RU" b="1" dirty="0">
                <a:solidFill>
                  <a:schemeClr val="tx2"/>
                </a:solidFill>
                <a:latin typeface="Annabelle" pitchFamily="66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Annabelle" pitchFamily="66" charset="0"/>
              </a:rPr>
              <a:t>підсумків</a:t>
            </a:r>
            <a:r>
              <a:rPr lang="ru-RU" b="1" dirty="0">
                <a:solidFill>
                  <a:schemeClr val="tx2"/>
                </a:solidFill>
                <a:latin typeface="Annabelle" pitchFamily="66" charset="0"/>
              </a:rPr>
              <a:t> уроку.</a:t>
            </a:r>
            <a:endParaRPr lang="ru-RU" dirty="0">
              <a:solidFill>
                <a:schemeClr val="tx2"/>
              </a:solidFill>
              <a:latin typeface="Annabelle" pitchFamily="66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600200"/>
            <a:ext cx="8286808" cy="4530725"/>
          </a:xfrm>
        </p:spPr>
        <p:txBody>
          <a:bodyPr/>
          <a:lstStyle/>
          <a:p>
            <a:pPr marL="182563" indent="-182563">
              <a:defRPr/>
            </a:pPr>
            <a:r>
              <a:rPr lang="uk-UA" dirty="0" smtClean="0"/>
              <a:t>Назвіть </a:t>
            </a:r>
            <a:r>
              <a:rPr lang="uk-UA" dirty="0" smtClean="0"/>
              <a:t>категорії функцій в Excel 2007.</a:t>
            </a:r>
          </a:p>
          <a:p>
            <a:pPr marL="182563" indent="-182563">
              <a:defRPr/>
            </a:pPr>
            <a:r>
              <a:rPr lang="uk-UA" dirty="0" smtClean="0"/>
              <a:t>Скільки </a:t>
            </a:r>
            <a:r>
              <a:rPr lang="uk-UA" dirty="0" smtClean="0"/>
              <a:t>аргументів можуть мати функції в </a:t>
            </a:r>
            <a:r>
              <a:rPr lang="uk-UA" dirty="0" smtClean="0"/>
              <a:t>   Excel </a:t>
            </a:r>
            <a:r>
              <a:rPr lang="uk-UA" dirty="0" smtClean="0"/>
              <a:t>2007? </a:t>
            </a:r>
            <a:endParaRPr lang="uk-UA" dirty="0" smtClean="0"/>
          </a:p>
          <a:p>
            <a:pPr marL="182563" indent="-182563">
              <a:defRPr/>
            </a:pPr>
            <a:r>
              <a:rPr lang="uk-UA" dirty="0" smtClean="0"/>
              <a:t>Дані </a:t>
            </a:r>
            <a:r>
              <a:rPr lang="uk-UA" dirty="0" smtClean="0"/>
              <a:t>яких типів можуть бути аргументами?</a:t>
            </a:r>
          </a:p>
          <a:p>
            <a:pPr marL="182563" indent="-182563">
              <a:defRPr/>
            </a:pPr>
            <a:r>
              <a:rPr lang="uk-UA" dirty="0" smtClean="0"/>
              <a:t>Наведіть </a:t>
            </a:r>
            <a:r>
              <a:rPr lang="uk-UA" dirty="0" smtClean="0"/>
              <a:t>по одному прикладу функцій з одним аргументом; з кількома аргументами; з нефіксованим кількістю аргументів; без аргументів.</a:t>
            </a:r>
          </a:p>
          <a:p>
            <a:pPr marL="182563" indent="-182563">
              <a:defRPr/>
            </a:pPr>
            <a:r>
              <a:rPr lang="uk-UA" dirty="0" smtClean="0"/>
              <a:t>Наведіть </a:t>
            </a:r>
            <a:r>
              <a:rPr lang="uk-UA" dirty="0" smtClean="0"/>
              <a:t>приклади формул з використанням функцій з різною кількістю аргументів.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Функція</a:t>
            </a:r>
            <a:endParaRPr lang="ru-RU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35125"/>
            <a:ext cx="7772400" cy="4530725"/>
          </a:xfrm>
        </p:spPr>
        <p:txBody>
          <a:bodyPr/>
          <a:lstStyle/>
          <a:p>
            <a:r>
              <a:rPr lang="ru-RU" u="sng" dirty="0" err="1" smtClean="0"/>
              <a:t>Функція</a:t>
            </a:r>
            <a:r>
              <a:rPr lang="ru-RU" u="sng" dirty="0" smtClean="0"/>
              <a:t> — </a:t>
            </a:r>
            <a:r>
              <a:rPr lang="ru-RU" u="sng" dirty="0" err="1" smtClean="0"/>
              <a:t>це</a:t>
            </a:r>
            <a:r>
              <a:rPr lang="ru-RU" u="sng" dirty="0" smtClean="0"/>
              <a:t> </a:t>
            </a:r>
            <a:r>
              <a:rPr lang="ru-RU" u="sng" dirty="0" err="1" smtClean="0"/>
              <a:t>програма</a:t>
            </a:r>
            <a:r>
              <a:rPr lang="ru-RU" u="sng" dirty="0" smtClean="0"/>
              <a:t>, яка </a:t>
            </a:r>
            <a:r>
              <a:rPr lang="ru-RU" u="sng" dirty="0" err="1" smtClean="0"/>
              <a:t>виконує</a:t>
            </a:r>
            <a:r>
              <a:rPr lang="ru-RU" u="sng" dirty="0" smtClean="0"/>
              <a:t> </a:t>
            </a:r>
            <a:r>
              <a:rPr lang="ru-RU" u="sng" dirty="0" err="1" smtClean="0"/>
              <a:t>певні</a:t>
            </a:r>
            <a:r>
              <a:rPr lang="ru-RU" u="sng" dirty="0" smtClean="0"/>
              <a:t> </a:t>
            </a:r>
            <a:r>
              <a:rPr lang="ru-RU" u="sng" dirty="0" err="1" smtClean="0"/>
              <a:t>операції</a:t>
            </a:r>
            <a:r>
              <a:rPr lang="ru-RU" u="sng" dirty="0" smtClean="0"/>
              <a:t> </a:t>
            </a:r>
            <a:r>
              <a:rPr lang="ru-RU" u="sng" dirty="0" err="1" smtClean="0"/>
              <a:t>або</a:t>
            </a:r>
            <a:r>
              <a:rPr lang="ru-RU" u="sng" dirty="0" smtClean="0"/>
              <a:t> </a:t>
            </a:r>
            <a:r>
              <a:rPr lang="ru-RU" u="sng" dirty="0" err="1" smtClean="0"/>
              <a:t>обчислює</a:t>
            </a:r>
            <a:r>
              <a:rPr lang="ru-RU" u="sng" dirty="0" smtClean="0"/>
              <a:t> </a:t>
            </a:r>
            <a:r>
              <a:rPr lang="ru-RU" u="sng" dirty="0" err="1" smtClean="0"/>
              <a:t>деяку</a:t>
            </a:r>
            <a:r>
              <a:rPr lang="ru-RU" u="sng" dirty="0" smtClean="0"/>
              <a:t> величину, </a:t>
            </a:r>
            <a:r>
              <a:rPr lang="ru-RU" u="sng" dirty="0" err="1" smtClean="0"/>
              <a:t>наприклад</a:t>
            </a:r>
            <a:r>
              <a:rPr lang="ru-RU" u="sng" dirty="0" smtClean="0"/>
              <a:t> </a:t>
            </a:r>
            <a:r>
              <a:rPr lang="ru-RU" u="sng" dirty="0" err="1" smtClean="0"/>
              <a:t>підсумкове</a:t>
            </a:r>
            <a:r>
              <a:rPr lang="ru-RU" u="sng" dirty="0" smtClean="0"/>
              <a:t> </a:t>
            </a:r>
            <a:r>
              <a:rPr lang="ru-RU" u="sng" dirty="0" err="1" smtClean="0"/>
              <a:t>значення</a:t>
            </a:r>
            <a:r>
              <a:rPr lang="ru-RU" u="sng" dirty="0" smtClean="0"/>
              <a:t>, </a:t>
            </a:r>
            <a:r>
              <a:rPr lang="ru-RU" u="sng" dirty="0" err="1" smtClean="0"/>
              <a:t>середнє</a:t>
            </a:r>
            <a:r>
              <a:rPr lang="ru-RU" u="sng" dirty="0" smtClean="0"/>
              <a:t> </a:t>
            </a:r>
            <a:r>
              <a:rPr lang="ru-RU" u="sng" dirty="0" err="1" smtClean="0"/>
              <a:t>значення</a:t>
            </a:r>
            <a:r>
              <a:rPr lang="ru-RU" u="sng" dirty="0" smtClean="0"/>
              <a:t>, величину </a:t>
            </a:r>
            <a:r>
              <a:rPr lang="ru-RU" u="sng" dirty="0" err="1" smtClean="0"/>
              <a:t>щомісячних</a:t>
            </a:r>
            <a:r>
              <a:rPr lang="ru-RU" u="sng" dirty="0" smtClean="0"/>
              <a:t> </a:t>
            </a:r>
            <a:r>
              <a:rPr lang="ru-RU" u="sng" dirty="0" err="1" smtClean="0"/>
              <a:t>процентних</a:t>
            </a:r>
            <a:r>
              <a:rPr lang="ru-RU" u="sng" dirty="0" smtClean="0"/>
              <a:t> </a:t>
            </a:r>
            <a:r>
              <a:rPr lang="ru-RU" u="sng" dirty="0" err="1" smtClean="0"/>
              <a:t>відрахувань</a:t>
            </a:r>
            <a:r>
              <a:rPr lang="ru-RU" u="sng" dirty="0" smtClean="0"/>
              <a:t> </a:t>
            </a:r>
            <a:r>
              <a:rPr lang="ru-RU" u="sng" dirty="0" err="1" smtClean="0"/>
              <a:t>або</a:t>
            </a:r>
            <a:r>
              <a:rPr lang="ru-RU" u="sng" dirty="0" smtClean="0"/>
              <a:t> </a:t>
            </a:r>
            <a:r>
              <a:rPr lang="ru-RU" u="sng" dirty="0" err="1" smtClean="0"/>
              <a:t>середнє</a:t>
            </a:r>
            <a:r>
              <a:rPr lang="ru-RU" u="sng" dirty="0" smtClean="0"/>
              <a:t> </a:t>
            </a:r>
            <a:r>
              <a:rPr lang="ru-RU" u="sng" dirty="0" err="1" smtClean="0"/>
              <a:t>геометричне</a:t>
            </a:r>
            <a:r>
              <a:rPr lang="ru-RU" u="sng" dirty="0" smtClean="0"/>
              <a:t> </a:t>
            </a:r>
            <a:r>
              <a:rPr lang="ru-RU" u="sng" dirty="0" err="1" smtClean="0"/>
              <a:t>групи</a:t>
            </a:r>
            <a:r>
              <a:rPr lang="ru-RU" u="sng" dirty="0" smtClean="0"/>
              <a:t> чисел.</a:t>
            </a:r>
            <a:endParaRPr lang="ru-RU" dirty="0" smtClean="0"/>
          </a:p>
          <a:p>
            <a:r>
              <a:rPr lang="uk-UA" dirty="0" smtClean="0"/>
              <a:t>Наприклад</a:t>
            </a:r>
            <a:r>
              <a:rPr lang="uk-UA" dirty="0"/>
              <a:t>, </a:t>
            </a:r>
          </a:p>
          <a:p>
            <a:pPr>
              <a:buFont typeface="Wingdings" pitchFamily="2" charset="2"/>
              <a:buNone/>
            </a:pPr>
            <a:r>
              <a:rPr lang="uk-UA" dirty="0" smtClean="0"/>
              <a:t>                 = </a:t>
            </a:r>
            <a:r>
              <a:rPr lang="uk-UA" dirty="0" err="1" smtClean="0"/>
              <a:t>СУММ</a:t>
            </a:r>
            <a:r>
              <a:rPr lang="uk-UA" dirty="0" smtClean="0"/>
              <a:t>(С2:С12</a:t>
            </a:r>
            <a:r>
              <a:rPr lang="uk-UA" dirty="0"/>
              <a:t>)</a:t>
            </a:r>
          </a:p>
          <a:p>
            <a:endParaRPr lang="ru-RU" dirty="0"/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3643306" y="5929330"/>
            <a:ext cx="1727200" cy="431800"/>
          </a:xfrm>
          <a:prstGeom prst="wedgeRectCallout">
            <a:avLst>
              <a:gd name="adj1" fmla="val -64432"/>
              <a:gd name="adj2" fmla="val -2114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sz="1600" dirty="0"/>
              <a:t>Функція</a:t>
            </a:r>
            <a:endParaRPr lang="ru-RU" sz="1600" dirty="0"/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6143636" y="5857892"/>
            <a:ext cx="2071702" cy="500066"/>
          </a:xfrm>
          <a:prstGeom prst="wedgeRectCallout">
            <a:avLst>
              <a:gd name="adj1" fmla="val -81436"/>
              <a:gd name="adj2" fmla="val -1752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sz="1600" dirty="0"/>
              <a:t>Діапазон клітинок</a:t>
            </a:r>
          </a:p>
          <a:p>
            <a:pPr algn="ctr"/>
            <a:r>
              <a:rPr lang="uk-UA" sz="1600" dirty="0"/>
              <a:t>С2:С12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Категорії функцій</a:t>
            </a:r>
            <a:endParaRPr lang="ru-RU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905750" cy="4530725"/>
          </a:xfrm>
        </p:spPr>
        <p:txBody>
          <a:bodyPr/>
          <a:lstStyle/>
          <a:p>
            <a:r>
              <a:rPr lang="ru-RU" sz="2400" b="1" dirty="0" err="1" smtClean="0"/>
              <a:t>Фінансові</a:t>
            </a:r>
            <a:endParaRPr lang="ru-RU" sz="2400" dirty="0" smtClean="0"/>
          </a:p>
          <a:p>
            <a:r>
              <a:rPr lang="ru-RU" sz="2400" b="1" dirty="0" smtClean="0"/>
              <a:t>Дата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час</a:t>
            </a:r>
            <a:r>
              <a:rPr lang="ru-RU" sz="2400" dirty="0" smtClean="0"/>
              <a:t> </a:t>
            </a:r>
          </a:p>
          <a:p>
            <a:r>
              <a:rPr lang="ru-RU" sz="2400" b="1" dirty="0" err="1" smtClean="0"/>
              <a:t>Математичні</a:t>
            </a:r>
            <a:r>
              <a:rPr lang="ru-RU" sz="2400" dirty="0" smtClean="0"/>
              <a:t> </a:t>
            </a:r>
          </a:p>
          <a:p>
            <a:r>
              <a:rPr lang="ru-RU" sz="2400" b="1" dirty="0" err="1" smtClean="0"/>
              <a:t>Статистичні</a:t>
            </a:r>
            <a:endParaRPr lang="ru-RU" sz="2400" dirty="0" smtClean="0"/>
          </a:p>
          <a:p>
            <a:r>
              <a:rPr lang="ru-RU" sz="2400" b="1" dirty="0" err="1" smtClean="0"/>
              <a:t>Заслання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масиви</a:t>
            </a:r>
            <a:endParaRPr lang="ru-RU" sz="2400" dirty="0" smtClean="0"/>
          </a:p>
          <a:p>
            <a:r>
              <a:rPr lang="ru-RU" sz="2400" b="1" dirty="0" smtClean="0"/>
              <a:t>Робота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базою </a:t>
            </a:r>
            <a:r>
              <a:rPr lang="ru-RU" sz="2400" b="1" dirty="0" err="1" smtClean="0"/>
              <a:t>даних</a:t>
            </a:r>
            <a:endParaRPr lang="ru-RU" sz="2400" dirty="0" smtClean="0"/>
          </a:p>
          <a:p>
            <a:r>
              <a:rPr lang="ru-RU" sz="2400" b="1" dirty="0" err="1" smtClean="0"/>
              <a:t>Текстові</a:t>
            </a:r>
            <a:endParaRPr lang="ru-RU" sz="2400" dirty="0" smtClean="0"/>
          </a:p>
          <a:p>
            <a:r>
              <a:rPr lang="ru-RU" sz="2400" b="1" dirty="0" err="1" smtClean="0"/>
              <a:t>Логічні</a:t>
            </a:r>
            <a:endParaRPr lang="ru-RU" sz="2400" dirty="0" smtClean="0"/>
          </a:p>
          <a:p>
            <a:r>
              <a:rPr lang="ru-RU" sz="2400" b="1" dirty="0" err="1" smtClean="0"/>
              <a:t>Інформаційні</a:t>
            </a:r>
            <a:endParaRPr lang="en-US" sz="2400" dirty="0" smtClean="0"/>
          </a:p>
          <a:p>
            <a:r>
              <a:rPr lang="ru-RU" sz="2400" b="1" dirty="0" err="1" smtClean="0"/>
              <a:t>Інженерні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77813"/>
            <a:ext cx="8501090" cy="1143000"/>
          </a:xfrm>
        </p:spPr>
        <p:txBody>
          <a:bodyPr/>
          <a:lstStyle/>
          <a:p>
            <a:r>
              <a:rPr lang="uk-UA" b="1" dirty="0" smtClean="0"/>
              <a:t>Встановлення функцій</a:t>
            </a: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1"/>
            <a:ext cx="7772400" cy="2257428"/>
          </a:xfrm>
        </p:spPr>
        <p:txBody>
          <a:bodyPr/>
          <a:lstStyle/>
          <a:p>
            <a:r>
              <a:rPr lang="ru-RU" dirty="0" err="1" smtClean="0"/>
              <a:t>Натискуйте</a:t>
            </a:r>
            <a:r>
              <a:rPr lang="ru-RU" dirty="0" smtClean="0"/>
              <a:t> </a:t>
            </a:r>
            <a:r>
              <a:rPr lang="ru-RU" dirty="0" err="1" smtClean="0"/>
              <a:t>клавішу</a:t>
            </a:r>
            <a:r>
              <a:rPr lang="ru-RU" dirty="0" smtClean="0"/>
              <a:t> [=]. У </a:t>
            </a:r>
            <a:r>
              <a:rPr lang="uk-UA" dirty="0" smtClean="0"/>
              <a:t>клітинці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рядку формул </a:t>
            </a:r>
            <a:r>
              <a:rPr lang="ru-RU" dirty="0" err="1" smtClean="0"/>
              <a:t>з'явиться</a:t>
            </a:r>
            <a:r>
              <a:rPr lang="ru-RU" dirty="0" smtClean="0"/>
              <a:t> знак </a:t>
            </a:r>
            <a:r>
              <a:rPr lang="ru-RU" dirty="0" err="1" smtClean="0"/>
              <a:t>рівності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вводити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стануть</a:t>
            </a:r>
            <a:r>
              <a:rPr lang="ru-RU" dirty="0" smtClean="0"/>
              <a:t> </a:t>
            </a:r>
            <a:r>
              <a:rPr lang="ru-RU" dirty="0" err="1" smtClean="0"/>
              <a:t>доступними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кнопки рядка формул.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8194" name="Picture 2" descr="http://schoolnet.elitno.net/11_10_excel/praktychni_roboty/lesson2-11.files/image002.jpg"/>
          <p:cNvPicPr>
            <a:picLocks noChangeAspect="1" noChangeArrowheads="1"/>
          </p:cNvPicPr>
          <p:nvPr/>
        </p:nvPicPr>
        <p:blipFill>
          <a:blip r:embed="rId2"/>
          <a:srcRect r="73150" b="74304"/>
          <a:stretch>
            <a:fillRect/>
          </a:stretch>
        </p:blipFill>
        <p:spPr bwMode="auto">
          <a:xfrm>
            <a:off x="2643174" y="3857628"/>
            <a:ext cx="456245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77813"/>
            <a:ext cx="8501090" cy="1143000"/>
          </a:xfrm>
        </p:spPr>
        <p:txBody>
          <a:bodyPr/>
          <a:lstStyle/>
          <a:p>
            <a:r>
              <a:rPr lang="uk-UA" b="1" dirty="0" smtClean="0"/>
              <a:t>Встановлення функцій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/>
              <a:t>У лівій частині рядка формул відображується ім'я функції, яка викликалася останньою. Після клацання на стрілці поряд з ним розкривається список, що містить імена десяти функцій, що недавно використалися. Якщо потрібна функція присутня в списку, клацніть на її імені.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r="68319" b="53053"/>
          <a:stretch>
            <a:fillRect/>
          </a:stretch>
        </p:blipFill>
        <p:spPr bwMode="auto">
          <a:xfrm>
            <a:off x="4500562" y="4000504"/>
            <a:ext cx="38578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77813"/>
            <a:ext cx="8501090" cy="1143000"/>
          </a:xfrm>
        </p:spPr>
        <p:txBody>
          <a:bodyPr/>
          <a:lstStyle/>
          <a:p>
            <a:r>
              <a:rPr lang="uk-UA" b="1" dirty="0" smtClean="0"/>
              <a:t>Встановлення функцій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/>
              <a:t>Якщо необхідна функція не представлена в списку, клацніть на кнопці        Вставці функції рядка формул або виберіть команду Інші функції – відкриється діалогове вікно Майстер функції.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27320"/>
          <a:stretch>
            <a:fillRect/>
          </a:stretch>
        </p:blipFill>
        <p:spPr bwMode="auto">
          <a:xfrm>
            <a:off x="1714480" y="3214686"/>
            <a:ext cx="6019672" cy="347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4548" t="12758" r="83440" b="84499"/>
          <a:stretch>
            <a:fillRect/>
          </a:stretch>
        </p:blipFill>
        <p:spPr bwMode="auto">
          <a:xfrm>
            <a:off x="5072066" y="2071678"/>
            <a:ext cx="50006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функц</a:t>
            </a:r>
            <a:r>
              <a:rPr lang="uk-UA" dirty="0" smtClean="0"/>
              <a:t>і</a:t>
            </a:r>
            <a:r>
              <a:rPr lang="ru-RU" dirty="0" err="1" smtClean="0"/>
              <a:t>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215371" cy="452582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058581"/>
                <a:gridCol w="1370311"/>
                <a:gridCol w="1140080"/>
                <a:gridCol w="4646399"/>
              </a:tblGrid>
              <a:tr h="645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+mj-lt"/>
                        </a:rPr>
                        <a:t>Категорія</a:t>
                      </a:r>
                      <a:endParaRPr lang="ru-RU" sz="1400" dirty="0" smtClean="0">
                        <a:latin typeface="+mj-lt"/>
                      </a:endParaRP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+mj-lt"/>
                        </a:rPr>
                        <a:t>Приклади</a:t>
                      </a:r>
                      <a:r>
                        <a:rPr lang="ru-RU" sz="1400" dirty="0" smtClean="0">
                          <a:latin typeface="+mj-lt"/>
                        </a:rPr>
                        <a:t> </a:t>
                      </a:r>
                      <a:r>
                        <a:rPr lang="ru-RU" sz="1400" dirty="0" err="1" smtClean="0">
                          <a:latin typeface="+mj-lt"/>
                        </a:rPr>
                        <a:t>використання</a:t>
                      </a:r>
                      <a:r>
                        <a:rPr lang="ru-RU" sz="1400" dirty="0" smtClean="0">
                          <a:latin typeface="+mj-lt"/>
                        </a:rPr>
                        <a:t> </a:t>
                      </a:r>
                      <a:r>
                        <a:rPr lang="ru-RU" sz="1400" dirty="0" err="1" smtClean="0">
                          <a:latin typeface="+mj-lt"/>
                        </a:rPr>
                        <a:t>функцій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+mj-lt"/>
                        </a:rPr>
                        <a:t>кількість</a:t>
                      </a:r>
                      <a:endParaRPr lang="ru-RU" sz="1400" dirty="0" smtClean="0">
                        <a:latin typeface="+mj-lt"/>
                      </a:endParaRPr>
                    </a:p>
                    <a:p>
                      <a:r>
                        <a:rPr lang="ru-RU" sz="1400" dirty="0" err="1" smtClean="0">
                          <a:latin typeface="+mj-lt"/>
                        </a:rPr>
                        <a:t>аргументів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Результат</a:t>
                      </a: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31">
                <a:tc rowSpan="3">
                  <a:txBody>
                    <a:bodyPr/>
                    <a:lstStyle/>
                    <a:p>
                      <a:r>
                        <a:rPr lang="uk-UA" sz="1400" dirty="0" smtClean="0">
                          <a:latin typeface="+mj-lt"/>
                        </a:rPr>
                        <a:t>Математичні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КОРІНЬ (B3) 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+mj-lt"/>
                        </a:rPr>
                        <a:t>Арифметичний</a:t>
                      </a:r>
                      <a:r>
                        <a:rPr lang="ru-RU" sz="1400" dirty="0" smtClean="0">
                          <a:latin typeface="+mj-lt"/>
                        </a:rPr>
                        <a:t> </a:t>
                      </a:r>
                      <a:r>
                        <a:rPr lang="ru-RU" sz="1400" dirty="0" err="1" smtClean="0">
                          <a:latin typeface="+mj-lt"/>
                        </a:rPr>
                        <a:t>квадратний</a:t>
                      </a:r>
                      <a:r>
                        <a:rPr lang="ru-RU" sz="1400" dirty="0" smtClean="0">
                          <a:latin typeface="+mj-lt"/>
                        </a:rPr>
                        <a:t> корень </a:t>
                      </a:r>
                      <a:r>
                        <a:rPr lang="ru-RU" sz="1400" dirty="0" err="1" smtClean="0">
                          <a:latin typeface="+mj-lt"/>
                        </a:rPr>
                        <a:t>з</a:t>
                      </a:r>
                      <a:r>
                        <a:rPr lang="ru-RU" sz="1400" dirty="0" smtClean="0">
                          <a:latin typeface="+mj-lt"/>
                        </a:rPr>
                        <a:t> числа </a:t>
                      </a:r>
                      <a:r>
                        <a:rPr lang="ru-RU" sz="1400" dirty="0" err="1" smtClean="0">
                          <a:latin typeface="+mj-lt"/>
                        </a:rPr>
                        <a:t>клітинки</a:t>
                      </a:r>
                      <a:r>
                        <a:rPr lang="ru-RU" sz="1400" dirty="0" smtClean="0">
                          <a:latin typeface="+mj-lt"/>
                        </a:rPr>
                        <a:t> B3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50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ОКРУГЛ (C1, 3)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Число </a:t>
                      </a:r>
                      <a:r>
                        <a:rPr lang="ru-RU" sz="1400" dirty="0" err="1" smtClean="0">
                          <a:latin typeface="+mj-lt"/>
                        </a:rPr>
                        <a:t>з</a:t>
                      </a:r>
                      <a:r>
                        <a:rPr lang="ru-RU" sz="1400" dirty="0" smtClean="0">
                          <a:latin typeface="+mj-lt"/>
                        </a:rPr>
                        <a:t> </a:t>
                      </a:r>
                      <a:r>
                        <a:rPr lang="ru-RU" sz="1400" dirty="0" err="1" smtClean="0">
                          <a:latin typeface="+mj-lt"/>
                        </a:rPr>
                        <a:t>клітинки</a:t>
                      </a:r>
                      <a:r>
                        <a:rPr lang="ru-RU" sz="1400" dirty="0" smtClean="0">
                          <a:latin typeface="+mj-lt"/>
                        </a:rPr>
                        <a:t> C1, </a:t>
                      </a:r>
                      <a:r>
                        <a:rPr lang="ru-RU" sz="1400" dirty="0" err="1" smtClean="0">
                          <a:latin typeface="+mj-lt"/>
                        </a:rPr>
                        <a:t>округлене</a:t>
                      </a:r>
                      <a:r>
                        <a:rPr lang="ru-RU" sz="1400" dirty="0" smtClean="0">
                          <a:latin typeface="+mj-lt"/>
                        </a:rPr>
                        <a:t> до </a:t>
                      </a:r>
                      <a:r>
                        <a:rPr lang="ru-RU" sz="1400" dirty="0" err="1" smtClean="0">
                          <a:latin typeface="+mj-lt"/>
                        </a:rPr>
                        <a:t>трьох</a:t>
                      </a:r>
                      <a:r>
                        <a:rPr lang="ru-RU" sz="1400" dirty="0" smtClean="0">
                          <a:latin typeface="+mj-lt"/>
                        </a:rPr>
                        <a:t> </a:t>
                      </a:r>
                      <a:r>
                        <a:rPr lang="ru-RU" sz="1400" dirty="0" err="1" smtClean="0">
                          <a:latin typeface="+mj-lt"/>
                        </a:rPr>
                        <a:t>десяткових</a:t>
                      </a:r>
                      <a:r>
                        <a:rPr lang="ru-RU" sz="1400" dirty="0" smtClean="0">
                          <a:latin typeface="+mj-lt"/>
                        </a:rPr>
                        <a:t> </a:t>
                      </a:r>
                      <a:r>
                        <a:rPr lang="ru-RU" sz="1400" dirty="0" err="1" smtClean="0">
                          <a:latin typeface="+mj-lt"/>
                        </a:rPr>
                        <a:t>знаків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6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СУММ (25;</a:t>
                      </a:r>
                    </a:p>
                    <a:p>
                      <a:r>
                        <a:rPr lang="ru-RU" sz="1400" dirty="0" smtClean="0">
                          <a:latin typeface="+mj-lt"/>
                        </a:rPr>
                        <a:t>44/15 +3,15 = 4;</a:t>
                      </a:r>
                    </a:p>
                    <a:p>
                      <a:r>
                        <a:rPr lang="ru-RU" sz="1400" dirty="0" smtClean="0">
                          <a:latin typeface="+mj-lt"/>
                        </a:rPr>
                        <a:t>В6; С2: Е10;</a:t>
                      </a:r>
                    </a:p>
                    <a:p>
                      <a:r>
                        <a:rPr lang="ru-RU" sz="1400" dirty="0" smtClean="0">
                          <a:latin typeface="+mj-lt"/>
                        </a:rPr>
                        <a:t>КОРІНЬ (А3))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+mj-lt"/>
                        </a:rPr>
                        <a:t>Від</a:t>
                      </a:r>
                      <a:r>
                        <a:rPr lang="ru-RU" sz="1400" dirty="0" smtClean="0">
                          <a:latin typeface="+mj-lt"/>
                        </a:rPr>
                        <a:t> 1 до 255</a:t>
                      </a: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Сума таких </a:t>
                      </a:r>
                      <a:r>
                        <a:rPr lang="ru-RU" sz="1400" dirty="0" err="1" smtClean="0">
                          <a:latin typeface="+mj-lt"/>
                        </a:rPr>
                        <a:t>складових</a:t>
                      </a:r>
                      <a:r>
                        <a:rPr lang="ru-RU" sz="1400" dirty="0" smtClean="0">
                          <a:latin typeface="+mj-lt"/>
                        </a:rPr>
                        <a:t>: числа 25, </a:t>
                      </a:r>
                      <a:r>
                        <a:rPr lang="ru-RU" sz="1400" dirty="0" err="1" smtClean="0">
                          <a:latin typeface="+mj-lt"/>
                        </a:rPr>
                        <a:t>значення</a:t>
                      </a:r>
                      <a:r>
                        <a:rPr lang="ru-RU" sz="1400" dirty="0" smtClean="0">
                          <a:latin typeface="+mj-lt"/>
                        </a:rPr>
                        <a:t> </a:t>
                      </a:r>
                      <a:r>
                        <a:rPr lang="ru-RU" sz="1400" dirty="0" err="1" smtClean="0">
                          <a:latin typeface="+mj-lt"/>
                        </a:rPr>
                        <a:t>виразу</a:t>
                      </a:r>
                      <a:endParaRPr lang="ru-RU" sz="1400" dirty="0" smtClean="0">
                        <a:latin typeface="+mj-lt"/>
                      </a:endParaRPr>
                    </a:p>
                    <a:p>
                      <a:r>
                        <a:rPr lang="ru-RU" sz="1400" dirty="0" smtClean="0">
                          <a:latin typeface="+mj-lt"/>
                        </a:rPr>
                        <a:t>44/15 3154, числа </a:t>
                      </a:r>
                      <a:r>
                        <a:rPr lang="ru-RU" sz="1400" dirty="0" err="1" smtClean="0">
                          <a:latin typeface="+mj-lt"/>
                        </a:rPr>
                        <a:t>з</a:t>
                      </a:r>
                      <a:r>
                        <a:rPr lang="ru-RU" sz="1400" dirty="0" smtClean="0">
                          <a:latin typeface="+mj-lt"/>
                        </a:rPr>
                        <a:t> </a:t>
                      </a:r>
                      <a:r>
                        <a:rPr lang="ru-RU" sz="1400" dirty="0" err="1" smtClean="0">
                          <a:latin typeface="+mj-lt"/>
                        </a:rPr>
                        <a:t>комірки</a:t>
                      </a:r>
                      <a:r>
                        <a:rPr lang="ru-RU" sz="1400" dirty="0" smtClean="0">
                          <a:latin typeface="+mj-lt"/>
                        </a:rPr>
                        <a:t> В6, чисел </a:t>
                      </a:r>
                      <a:r>
                        <a:rPr lang="ru-RU" sz="1400" dirty="0" err="1" smtClean="0">
                          <a:latin typeface="+mj-lt"/>
                        </a:rPr>
                        <a:t>з</a:t>
                      </a:r>
                      <a:r>
                        <a:rPr lang="ru-RU" sz="1400" dirty="0" smtClean="0">
                          <a:latin typeface="+mj-lt"/>
                        </a:rPr>
                        <a:t> </a:t>
                      </a:r>
                      <a:r>
                        <a:rPr lang="ru-RU" sz="1400" dirty="0" err="1" smtClean="0">
                          <a:latin typeface="+mj-lt"/>
                        </a:rPr>
                        <a:t>діапазону</a:t>
                      </a:r>
                      <a:r>
                        <a:rPr lang="ru-RU" sz="1400" dirty="0" smtClean="0">
                          <a:latin typeface="+mj-lt"/>
                        </a:rPr>
                        <a:t> </a:t>
                      </a:r>
                      <a:r>
                        <a:rPr lang="ru-RU" sz="1400" dirty="0" err="1" smtClean="0">
                          <a:latin typeface="+mj-lt"/>
                        </a:rPr>
                        <a:t>комірок</a:t>
                      </a:r>
                      <a:r>
                        <a:rPr lang="ru-RU" sz="1400" dirty="0" smtClean="0">
                          <a:latin typeface="+mj-lt"/>
                        </a:rPr>
                        <a:t> С2:Е10, </a:t>
                      </a:r>
                      <a:r>
                        <a:rPr lang="ru-RU" sz="1400" dirty="0" err="1" smtClean="0">
                          <a:latin typeface="+mj-lt"/>
                        </a:rPr>
                        <a:t>арифметичного</a:t>
                      </a:r>
                      <a:r>
                        <a:rPr lang="ru-RU" sz="1400" dirty="0" smtClean="0">
                          <a:latin typeface="+mj-lt"/>
                        </a:rPr>
                        <a:t> квадратного </a:t>
                      </a:r>
                      <a:r>
                        <a:rPr lang="ru-RU" sz="1400" dirty="0" err="1" smtClean="0">
                          <a:latin typeface="+mj-lt"/>
                        </a:rPr>
                        <a:t>кореня</a:t>
                      </a:r>
                      <a:r>
                        <a:rPr lang="ru-RU" sz="1400" dirty="0" smtClean="0">
                          <a:latin typeface="+mj-lt"/>
                        </a:rPr>
                        <a:t> </a:t>
                      </a:r>
                      <a:r>
                        <a:rPr lang="ru-RU" sz="1400" dirty="0" err="1" smtClean="0">
                          <a:latin typeface="+mj-lt"/>
                        </a:rPr>
                        <a:t>з</a:t>
                      </a:r>
                      <a:r>
                        <a:rPr lang="ru-RU" sz="1400" dirty="0" smtClean="0">
                          <a:latin typeface="+mj-lt"/>
                        </a:rPr>
                        <a:t> числа </a:t>
                      </a:r>
                      <a:r>
                        <a:rPr lang="ru-RU" sz="1400" dirty="0" err="1" smtClean="0">
                          <a:latin typeface="+mj-lt"/>
                        </a:rPr>
                        <a:t>клітинки</a:t>
                      </a:r>
                      <a:r>
                        <a:rPr lang="ru-RU" sz="1400" dirty="0" smtClean="0">
                          <a:latin typeface="+mj-lt"/>
                        </a:rPr>
                        <a:t> А3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892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+mj-lt"/>
                        </a:rPr>
                        <a:t>Статистичні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МАКС (</a:t>
                      </a:r>
                      <a:r>
                        <a:rPr lang="en-US" sz="1400" dirty="0" smtClean="0">
                          <a:latin typeface="+mj-lt"/>
                        </a:rPr>
                        <a:t>B20, D5: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D19, A30: F30) 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+mj-lt"/>
                        </a:rPr>
                        <a:t>Від</a:t>
                      </a:r>
                      <a:r>
                        <a:rPr lang="ru-RU" sz="1400" dirty="0" smtClean="0">
                          <a:latin typeface="+mj-lt"/>
                        </a:rPr>
                        <a:t> 1 до 255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+mj-lt"/>
                        </a:rPr>
                        <a:t>Найбільше</a:t>
                      </a:r>
                      <a:r>
                        <a:rPr lang="ru-RU" sz="1400" dirty="0" smtClean="0">
                          <a:latin typeface="+mj-lt"/>
                        </a:rPr>
                        <a:t> </a:t>
                      </a:r>
                      <a:r>
                        <a:rPr lang="ru-RU" sz="1400" dirty="0" err="1" smtClean="0">
                          <a:latin typeface="+mj-lt"/>
                        </a:rPr>
                        <a:t>з</a:t>
                      </a:r>
                      <a:r>
                        <a:rPr lang="ru-RU" sz="1400" dirty="0" smtClean="0">
                          <a:latin typeface="+mj-lt"/>
                        </a:rPr>
                        <a:t> чисел в </a:t>
                      </a:r>
                      <a:r>
                        <a:rPr lang="ru-RU" sz="1400" dirty="0" err="1" smtClean="0">
                          <a:latin typeface="+mj-lt"/>
                        </a:rPr>
                        <a:t>діапазоні</a:t>
                      </a:r>
                      <a:r>
                        <a:rPr lang="ru-RU" sz="1400" dirty="0" smtClean="0">
                          <a:latin typeface="+mj-lt"/>
                        </a:rPr>
                        <a:t> </a:t>
                      </a:r>
                      <a:r>
                        <a:rPr lang="ru-RU" sz="1400" dirty="0" err="1" smtClean="0">
                          <a:latin typeface="+mj-lt"/>
                        </a:rPr>
                        <a:t>клітинок</a:t>
                      </a:r>
                      <a:r>
                        <a:rPr lang="ru-RU" sz="1400" dirty="0" smtClean="0">
                          <a:latin typeface="+mj-lt"/>
                        </a:rPr>
                        <a:t> </a:t>
                      </a:r>
                      <a:r>
                        <a:rPr lang="en-US" sz="1400" dirty="0" smtClean="0">
                          <a:latin typeface="+mj-lt"/>
                        </a:rPr>
                        <a:t>B20, D5: D19; A30: F30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892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+mj-lt"/>
                        </a:rPr>
                        <a:t>Логічні</a:t>
                      </a:r>
                      <a:r>
                        <a:rPr lang="ru-RU" sz="1400" dirty="0" smtClean="0">
                          <a:latin typeface="+mj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ЕСЛИ (D5 &lt;0, "</a:t>
                      </a:r>
                      <a:r>
                        <a:rPr lang="ru-RU" sz="1400" dirty="0" err="1" smtClean="0">
                          <a:latin typeface="+mj-lt"/>
                        </a:rPr>
                        <a:t>негативне</a:t>
                      </a:r>
                      <a:r>
                        <a:rPr lang="ru-RU" sz="1400" dirty="0" smtClean="0">
                          <a:latin typeface="+mj-lt"/>
                        </a:rPr>
                        <a:t>", "</a:t>
                      </a:r>
                      <a:r>
                        <a:rPr lang="ru-RU" sz="1400" dirty="0" err="1" smtClean="0">
                          <a:latin typeface="+mj-lt"/>
                        </a:rPr>
                        <a:t>невід'ємне</a:t>
                      </a:r>
                      <a:r>
                        <a:rPr lang="ru-RU" sz="1400" dirty="0" smtClean="0">
                          <a:latin typeface="+mj-lt"/>
                        </a:rPr>
                        <a:t>«)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+mj-lt"/>
                        </a:rPr>
                        <a:t>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Текст </a:t>
                      </a:r>
                      <a:r>
                        <a:rPr lang="ru-RU" sz="1400" dirty="0" err="1" smtClean="0">
                          <a:latin typeface="+mj-lt"/>
                        </a:rPr>
                        <a:t>негативне</a:t>
                      </a:r>
                      <a:r>
                        <a:rPr lang="ru-RU" sz="1400" dirty="0" smtClean="0">
                          <a:latin typeface="+mj-lt"/>
                        </a:rPr>
                        <a:t>, </a:t>
                      </a:r>
                      <a:r>
                        <a:rPr lang="ru-RU" sz="1400" dirty="0" err="1" smtClean="0">
                          <a:latin typeface="+mj-lt"/>
                        </a:rPr>
                        <a:t>якщо</a:t>
                      </a:r>
                      <a:r>
                        <a:rPr lang="ru-RU" sz="1400" dirty="0" smtClean="0">
                          <a:latin typeface="+mj-lt"/>
                        </a:rPr>
                        <a:t> число в </a:t>
                      </a:r>
                      <a:r>
                        <a:rPr lang="ru-RU" sz="1400" dirty="0" err="1" smtClean="0">
                          <a:latin typeface="+mj-lt"/>
                        </a:rPr>
                        <a:t>комірці</a:t>
                      </a:r>
                      <a:r>
                        <a:rPr lang="ru-RU" sz="1400" dirty="0" smtClean="0">
                          <a:latin typeface="+mj-lt"/>
                        </a:rPr>
                        <a:t> D5 </a:t>
                      </a:r>
                      <a:r>
                        <a:rPr lang="ru-RU" sz="1400" dirty="0" err="1" smtClean="0">
                          <a:latin typeface="+mj-lt"/>
                        </a:rPr>
                        <a:t>менше</a:t>
                      </a:r>
                      <a:r>
                        <a:rPr lang="ru-RU" sz="1400" dirty="0" smtClean="0">
                          <a:latin typeface="+mj-lt"/>
                        </a:rPr>
                        <a:t> нуля; текст </a:t>
                      </a:r>
                      <a:r>
                        <a:rPr lang="ru-RU" sz="1400" dirty="0" err="1" smtClean="0">
                          <a:latin typeface="+mj-lt"/>
                        </a:rPr>
                        <a:t>невід'ємне</a:t>
                      </a:r>
                      <a:r>
                        <a:rPr lang="ru-RU" sz="1400" dirty="0" smtClean="0">
                          <a:latin typeface="+mj-lt"/>
                        </a:rPr>
                        <a:t>, </a:t>
                      </a:r>
                      <a:r>
                        <a:rPr lang="ru-RU" sz="1400" dirty="0" err="1" smtClean="0">
                          <a:latin typeface="+mj-lt"/>
                        </a:rPr>
                        <a:t>якщо</a:t>
                      </a:r>
                      <a:r>
                        <a:rPr lang="ru-RU" sz="1400" dirty="0" smtClean="0">
                          <a:latin typeface="+mj-lt"/>
                        </a:rPr>
                        <a:t> число в </a:t>
                      </a:r>
                      <a:r>
                        <a:rPr lang="ru-RU" sz="1400" dirty="0" err="1" smtClean="0">
                          <a:latin typeface="+mj-lt"/>
                        </a:rPr>
                        <a:t>комірці</a:t>
                      </a:r>
                      <a:r>
                        <a:rPr lang="ru-RU" sz="1400" dirty="0" smtClean="0">
                          <a:latin typeface="+mj-lt"/>
                        </a:rPr>
                        <a:t> D5 не </a:t>
                      </a:r>
                      <a:r>
                        <a:rPr lang="ru-RU" sz="1400" dirty="0" err="1" smtClean="0">
                          <a:latin typeface="+mj-lt"/>
                        </a:rPr>
                        <a:t>менше</a:t>
                      </a:r>
                      <a:r>
                        <a:rPr lang="ru-RU" sz="1400" dirty="0" smtClean="0">
                          <a:latin typeface="+mj-lt"/>
                        </a:rPr>
                        <a:t> нуля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Дата </a:t>
                      </a:r>
                      <a:r>
                        <a:rPr lang="ru-RU" sz="1400" dirty="0" err="1" smtClean="0">
                          <a:latin typeface="+mj-lt"/>
                        </a:rPr>
                        <a:t>і</a:t>
                      </a:r>
                      <a:r>
                        <a:rPr lang="ru-RU" sz="1400" dirty="0" smtClean="0">
                          <a:latin typeface="+mj-lt"/>
                        </a:rPr>
                        <a:t> час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ТДАТУ () 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+mj-lt"/>
                        </a:rPr>
                        <a:t>Поточна</a:t>
                      </a:r>
                      <a:r>
                        <a:rPr lang="ru-RU" sz="1400" dirty="0" smtClean="0">
                          <a:latin typeface="+mj-lt"/>
                        </a:rPr>
                        <a:t> дата </a:t>
                      </a:r>
                      <a:r>
                        <a:rPr lang="ru-RU" sz="1400" dirty="0" err="1" smtClean="0">
                          <a:latin typeface="+mj-lt"/>
                        </a:rPr>
                        <a:t>і</a:t>
                      </a:r>
                      <a:r>
                        <a:rPr lang="ru-RU" sz="1400" dirty="0" smtClean="0">
                          <a:latin typeface="+mj-lt"/>
                        </a:rPr>
                        <a:t> час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Призначення функцій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Призначення кожної функції, наявність аргументів і їх кількість, типи аргументів можна подивитися в довідці або в коментарях при введенні функції у формулу.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5143536" cy="31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506</TotalTime>
  <Words>999</Words>
  <Application>Microsoft Office PowerPoint</Application>
  <PresentationFormat>Экран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Слои</vt:lpstr>
      <vt:lpstr>Використання функцій в електронних таблицях.  </vt:lpstr>
      <vt:lpstr>Дайте відповіді на питання</vt:lpstr>
      <vt:lpstr>Функція</vt:lpstr>
      <vt:lpstr>Категорії функцій</vt:lpstr>
      <vt:lpstr>Встановлення функцій</vt:lpstr>
      <vt:lpstr>Встановлення функцій</vt:lpstr>
      <vt:lpstr>Встановлення функцій</vt:lpstr>
      <vt:lpstr>Приклади використання функцій</vt:lpstr>
      <vt:lpstr>Призначення функцій</vt:lpstr>
      <vt:lpstr>Задання аргументів функцій</vt:lpstr>
      <vt:lpstr>Задання аргументів функцій</vt:lpstr>
      <vt:lpstr>Математичні функції</vt:lpstr>
      <vt:lpstr>Деякі математичні функції</vt:lpstr>
      <vt:lpstr>Статистичні функції</vt:lpstr>
      <vt:lpstr>Деякі статистичні функції</vt:lpstr>
      <vt:lpstr>Логічні функції</vt:lpstr>
      <vt:lpstr>Логічні функції</vt:lpstr>
      <vt:lpstr>Логічні функції</vt:lpstr>
      <vt:lpstr>Практичне завдання</vt:lpstr>
      <vt:lpstr>Підведення підсумків уроку.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Електронні таблиці. Табличний процесор</dc:title>
  <dc:creator>Andrij</dc:creator>
  <cp:lastModifiedBy>Admin</cp:lastModifiedBy>
  <cp:revision>61</cp:revision>
  <dcterms:created xsi:type="dcterms:W3CDTF">2011-02-26T15:31:34Z</dcterms:created>
  <dcterms:modified xsi:type="dcterms:W3CDTF">2012-12-02T18:28:39Z</dcterms:modified>
</cp:coreProperties>
</file>