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3"/>
  </p:notesMasterIdLst>
  <p:sldIdLst>
    <p:sldId id="343" r:id="rId2"/>
    <p:sldId id="344" r:id="rId3"/>
    <p:sldId id="346" r:id="rId4"/>
    <p:sldId id="348" r:id="rId5"/>
    <p:sldId id="349" r:id="rId6"/>
    <p:sldId id="351" r:id="rId7"/>
    <p:sldId id="352" r:id="rId8"/>
    <p:sldId id="353" r:id="rId9"/>
    <p:sldId id="355" r:id="rId10"/>
    <p:sldId id="357" r:id="rId11"/>
    <p:sldId id="358" r:id="rId12"/>
    <p:sldId id="360" r:id="rId13"/>
    <p:sldId id="361" r:id="rId14"/>
    <p:sldId id="362" r:id="rId15"/>
    <p:sldId id="363" r:id="rId16"/>
    <p:sldId id="364" r:id="rId17"/>
    <p:sldId id="366" r:id="rId18"/>
    <p:sldId id="368" r:id="rId19"/>
    <p:sldId id="341" r:id="rId20"/>
    <p:sldId id="383" r:id="rId21"/>
    <p:sldId id="342" r:id="rId2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0707" autoAdjust="0"/>
    <p:restoredTop sz="94718" autoAdjust="0"/>
  </p:normalViewPr>
  <p:slideViewPr>
    <p:cSldViewPr>
      <p:cViewPr varScale="1">
        <p:scale>
          <a:sx n="70" d="100"/>
          <a:sy n="70" d="100"/>
        </p:scale>
        <p:origin x="-66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645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1660C3F-8CD6-4263-A26B-BF69FF20F577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060DEFC-DF22-46DF-9A51-891609FE53A1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/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6147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uk-UA" sz="2400">
                <a:latin typeface="Times New Roman" pitchFamily="18" charset="0"/>
              </a:endParaRPr>
            </a:p>
          </p:txBody>
        </p:sp>
        <p:grpSp>
          <p:nvGrpSpPr>
            <p:cNvPr id="6148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6149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uk-UA" sz="2400">
                  <a:latin typeface="Times New Roman" pitchFamily="18" charset="0"/>
                </a:endParaRPr>
              </a:p>
            </p:txBody>
          </p:sp>
          <p:sp>
            <p:nvSpPr>
              <p:cNvPr id="6150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uk-UA" sz="2400">
                  <a:latin typeface="Times New Roman" pitchFamily="18" charset="0"/>
                </a:endParaRPr>
              </a:p>
            </p:txBody>
          </p:sp>
          <p:sp>
            <p:nvSpPr>
              <p:cNvPr id="6151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6152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6153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uk-UA" sz="2400">
                  <a:latin typeface="Times New Roman" pitchFamily="18" charset="0"/>
                </a:endParaRPr>
              </a:p>
            </p:txBody>
          </p:sp>
          <p:sp>
            <p:nvSpPr>
              <p:cNvPr id="6154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6155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6156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6157" name="Rectangle 13"/>
          <p:cNvSpPr>
            <a:spLocks noGrp="1" noChangeArrowheads="1"/>
          </p:cNvSpPr>
          <p:nvPr>
            <p:ph type="dt" sz="half" idx="2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158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© </a:t>
            </a:r>
            <a:r>
              <a:rPr lang="uk-UA"/>
              <a:t>Микитенко А.Ф.</a:t>
            </a:r>
            <a:endParaRPr lang="ru-RU"/>
          </a:p>
        </p:txBody>
      </p:sp>
      <p:sp>
        <p:nvSpPr>
          <p:cNvPr id="6159" name="Rectangle 1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7FE40D23-78D5-4A9F-886C-3417B523163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4A1D6E-90D0-4124-85C3-D2445DED14D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B9F0F8-62A9-4126-8104-6789B8F2E70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914400" y="6251575"/>
            <a:ext cx="19812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352800" y="6248400"/>
            <a:ext cx="29718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9ADA22E-CE25-477D-96BA-A93984D044D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914400" y="1600200"/>
            <a:ext cx="7772400" cy="4530725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914400" y="6251575"/>
            <a:ext cx="19812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352800" y="6248400"/>
            <a:ext cx="29718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5FFA5D0A-6106-4558-9CE3-9985F4797E7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876800" y="1600200"/>
            <a:ext cx="3810000" cy="21891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876800" y="3941763"/>
            <a:ext cx="3810000" cy="2189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914400" y="6251575"/>
            <a:ext cx="19812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352800" y="6248400"/>
            <a:ext cx="29718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725441E4-294A-4E90-8A2B-4FBE61685AA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914400" y="1600200"/>
            <a:ext cx="7772400" cy="4530725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914400" y="6251575"/>
            <a:ext cx="19812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352800" y="6248400"/>
            <a:ext cx="29718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4CED2E77-3E0A-4116-AE72-D26C45E84FF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C20114-55CA-4F41-B543-8562D774BFE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AB59E7-46F1-4F36-9A7C-03AA9401FFE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827F5E-AE2D-495A-A6D9-960B38929FF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FC25E9-0144-49C8-AEC1-90803DE0D36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2EA1F5-379C-4FFD-8CD9-CAE3657AC80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90B963-A399-4987-B96D-3F1F4E558A5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8910BF-4AC4-4820-95E1-DF7AE8FC39C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B6BF4D-A2EF-4AD2-8044-1F0FB2E6B72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5123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uk-UA" sz="2400">
                <a:latin typeface="Times New Roman" pitchFamily="18" charset="0"/>
              </a:endParaRPr>
            </a:p>
          </p:txBody>
        </p:sp>
        <p:grpSp>
          <p:nvGrpSpPr>
            <p:cNvPr id="5124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5125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uk-UA" sz="2400">
                  <a:latin typeface="Times New Roman" pitchFamily="18" charset="0"/>
                </a:endParaRPr>
              </a:p>
            </p:txBody>
          </p:sp>
          <p:sp>
            <p:nvSpPr>
              <p:cNvPr id="5126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51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ru-RU"/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ru-RU"/>
          </a:p>
        </p:txBody>
      </p:sp>
      <p:sp>
        <p:nvSpPr>
          <p:cNvPr id="5131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A46A0AB7-CEF6-4B19-9091-6C10EB0CC194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5132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3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9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5.png"/><Relationship Id="rId4" Type="http://schemas.openxmlformats.org/officeDocument/2006/relationships/image" Target="../media/image34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1714480" y="1143000"/>
            <a:ext cx="6972320" cy="2209800"/>
          </a:xfrm>
        </p:spPr>
        <p:txBody>
          <a:bodyPr/>
          <a:lstStyle/>
          <a:p>
            <a:r>
              <a:rPr lang="ru-RU" b="1" dirty="0" smtClean="0"/>
              <a:t>Робота </a:t>
            </a:r>
            <a:r>
              <a:rPr lang="ru-RU" b="1" dirty="0" err="1" smtClean="0"/>
              <a:t>зі</a:t>
            </a:r>
            <a:r>
              <a:rPr lang="ru-RU" b="1" dirty="0" smtClean="0"/>
              <a:t> списками. </a:t>
            </a:r>
            <a:r>
              <a:rPr lang="ru-RU" b="1" dirty="0" err="1" smtClean="0"/>
              <a:t>Сортування</a:t>
            </a:r>
            <a:r>
              <a:rPr lang="ru-RU" b="1" dirty="0" smtClean="0"/>
              <a:t> та </a:t>
            </a:r>
            <a:r>
              <a:rPr lang="ru-RU" b="1" dirty="0" err="1" smtClean="0"/>
              <a:t>фільтрація</a:t>
            </a:r>
            <a:r>
              <a:rPr lang="ru-RU" b="1" dirty="0" smtClean="0"/>
              <a:t> </a:t>
            </a:r>
            <a:r>
              <a:rPr lang="ru-RU" b="1" dirty="0" err="1" smtClean="0"/>
              <a:t>даних</a:t>
            </a:r>
            <a:r>
              <a:rPr lang="ru-RU" b="1" dirty="0" smtClean="0"/>
              <a:t>.</a:t>
            </a:r>
            <a:endParaRPr lang="ru-RU" b="1" dirty="0"/>
          </a:p>
        </p:txBody>
      </p:sp>
      <p:pic>
        <p:nvPicPr>
          <p:cNvPr id="7" name="Picture 4" descr="Рисунок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57620" y="4071942"/>
            <a:ext cx="1871662" cy="1462087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1857356" y="142852"/>
            <a:ext cx="19288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 smtClean="0">
                <a:latin typeface="Annabelle" pitchFamily="66" charset="0"/>
              </a:rPr>
              <a:t>Тема:</a:t>
            </a:r>
            <a:endParaRPr lang="ru-RU" sz="3200" b="1" dirty="0">
              <a:latin typeface="Annabelle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355600">
              <a:buFont typeface="Arial" charset="0"/>
              <a:buNone/>
              <a:defRPr/>
            </a:pPr>
            <a:r>
              <a:rPr lang="uk-UA" dirty="0" smtClean="0"/>
              <a:t>Якщо багато клітинок електронної таблиці заповнені різноманітними даними, то візуально вибрати ті, дані в яких потрібно проаналізувати, роздрукувати, скопіювати, змінити і т. п., досить важко.</a:t>
            </a:r>
          </a:p>
          <a:p>
            <a:pPr marL="0" indent="355600">
              <a:buFont typeface="Arial" charset="0"/>
              <a:buNone/>
              <a:defRPr/>
            </a:pPr>
            <a:r>
              <a:rPr lang="uk-UA" dirty="0" smtClean="0"/>
              <a:t>Excel 2007 має засоби відбору тих даних, які відповідають певним умовам. Одним з таких засобів є фільтрація.</a:t>
            </a:r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uk-UA" b="1" dirty="0" smtClean="0"/>
              <a:t>Фільтрація</a:t>
            </a:r>
            <a:endParaRPr lang="uk-UA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42910" y="5214950"/>
            <a:ext cx="8064500" cy="141924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uk-UA" sz="2800" dirty="0"/>
              <a:t>Фільтрація - це вибір даних у клітинках електронної таблиці, які відповідають певним умовам.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sz="half" idx="1"/>
          </p:nvPr>
        </p:nvSpPr>
        <p:spPr>
          <a:xfrm>
            <a:off x="642910" y="1600200"/>
            <a:ext cx="3784628" cy="4781550"/>
          </a:xfrm>
        </p:spPr>
        <p:txBody>
          <a:bodyPr>
            <a:normAutofit fontScale="62500" lnSpcReduction="20000"/>
          </a:bodyPr>
          <a:lstStyle/>
          <a:p>
            <a:pPr marL="0" indent="355600">
              <a:buFont typeface="Arial" charset="0"/>
              <a:buNone/>
              <a:defRPr/>
            </a:pPr>
            <a:r>
              <a:rPr lang="uk-UA" dirty="0" smtClean="0"/>
              <a:t>Після виконання фільтрації в таблиці відображаються лише ті рядки, дані в яких відповідають умовам фільтрації. Всі інші - тимчасово приховуються.</a:t>
            </a:r>
          </a:p>
          <a:p>
            <a:pPr marL="0" indent="355600">
              <a:buFont typeface="Arial" charset="0"/>
              <a:buNone/>
              <a:defRPr/>
            </a:pPr>
            <a:r>
              <a:rPr lang="uk-UA" dirty="0" smtClean="0"/>
              <a:t>Якщо встановити табличний курсор в довільну клітинку заповненого даними діапазону комірок (деякі клітинки цього діапазону можуть бути порожніми) і виконати </a:t>
            </a:r>
            <a:r>
              <a:rPr lang="uk-UA" b="1" dirty="0" smtClean="0">
                <a:solidFill>
                  <a:srgbClr val="FF0000"/>
                </a:solidFill>
              </a:rPr>
              <a:t>Основне,  Редагування,  Сортування і фільтр, </a:t>
            </a:r>
            <a:r>
              <a:rPr lang="uk-UA" b="1" dirty="0" err="1" smtClean="0">
                <a:solidFill>
                  <a:srgbClr val="FF0000"/>
                </a:solidFill>
              </a:rPr>
              <a:t>Фільтр</a:t>
            </a:r>
            <a:r>
              <a:rPr lang="uk-UA" b="1" dirty="0" smtClean="0">
                <a:solidFill>
                  <a:srgbClr val="FF0000"/>
                </a:solidFill>
              </a:rPr>
              <a:t> </a:t>
            </a:r>
            <a:r>
              <a:rPr lang="uk-UA" dirty="0" smtClean="0"/>
              <a:t>або</a:t>
            </a:r>
            <a:r>
              <a:rPr lang="uk-UA" dirty="0" smtClean="0">
                <a:solidFill>
                  <a:srgbClr val="FF0000"/>
                </a:solidFill>
              </a:rPr>
              <a:t> </a:t>
            </a:r>
            <a:r>
              <a:rPr lang="uk-UA" b="1" dirty="0" smtClean="0">
                <a:solidFill>
                  <a:srgbClr val="FF0000"/>
                </a:solidFill>
              </a:rPr>
              <a:t>Дані, Сортування й фільтр, </a:t>
            </a:r>
            <a:r>
              <a:rPr lang="uk-UA" b="1" dirty="0" err="1" smtClean="0">
                <a:solidFill>
                  <a:srgbClr val="FF0000"/>
                </a:solidFill>
              </a:rPr>
              <a:t>Фільтр</a:t>
            </a:r>
            <a:r>
              <a:rPr lang="uk-UA" dirty="0" smtClean="0"/>
              <a:t>, то близько правої межі кожної клітинки першого рядка цього діапазону клітинок з'являться кнопки відкриття списку. Таким чином встановлюється режим, в якому можна здійснювати фільтрацію.</a:t>
            </a:r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uk-UA" b="1" dirty="0" smtClean="0"/>
              <a:t>Фільтрація даних</a:t>
            </a:r>
            <a:endParaRPr lang="ru-RU" dirty="0"/>
          </a:p>
        </p:txBody>
      </p:sp>
      <p:pic>
        <p:nvPicPr>
          <p:cNvPr id="19463" name="Picture 7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643438" y="3929066"/>
            <a:ext cx="4284662" cy="2663825"/>
          </a:xfrm>
          <a:noFill/>
        </p:spPr>
      </p:pic>
      <p:pic>
        <p:nvPicPr>
          <p:cNvPr id="19464" name="Picture 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56100" y="1557338"/>
            <a:ext cx="2663825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5" name="Picture 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96125" y="1557338"/>
            <a:ext cx="2047875" cy="195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6" name="TextBox 10"/>
          <p:cNvSpPr txBox="1">
            <a:spLocks noChangeArrowheads="1"/>
          </p:cNvSpPr>
          <p:nvPr/>
        </p:nvSpPr>
        <p:spPr bwMode="auto">
          <a:xfrm>
            <a:off x="6084888" y="2492375"/>
            <a:ext cx="5746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/>
              <a:t>або</a:t>
            </a:r>
            <a:endParaRPr lang="ru-RU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Текст 10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uk-UA" dirty="0" smtClean="0"/>
              <a:t>Числові фільтри</a:t>
            </a:r>
            <a:endParaRPr lang="ru-RU" dirty="0"/>
          </a:p>
        </p:txBody>
      </p:sp>
      <p:pic>
        <p:nvPicPr>
          <p:cNvPr id="21507" name="Picture 9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2640013"/>
            <a:ext cx="4040188" cy="3021012"/>
          </a:xfrm>
          <a:noFill/>
        </p:spPr>
      </p:pic>
      <p:sp>
        <p:nvSpPr>
          <p:cNvPr id="12" name="Текст 11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>
              <a:defRPr/>
            </a:pPr>
            <a:r>
              <a:rPr lang="uk-UA" dirty="0" smtClean="0"/>
              <a:t>Текстові фільтри</a:t>
            </a:r>
            <a:endParaRPr lang="ru-RU" dirty="0"/>
          </a:p>
        </p:txBody>
      </p:sp>
      <p:pic>
        <p:nvPicPr>
          <p:cNvPr id="21509" name="Picture 8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4651375" y="2360613"/>
            <a:ext cx="4029075" cy="3581400"/>
          </a:xfrm>
          <a:noFill/>
        </p:spPr>
      </p:pic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1265238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uk-UA" b="1" dirty="0" smtClean="0"/>
              <a:t>Команди відкриття меню команд для установки умов фільтрації</a:t>
            </a:r>
            <a:endParaRPr lang="ru-RU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Текст 10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uk-UA" dirty="0" smtClean="0"/>
              <a:t>Фільтри за датою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1265238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uk-UA" b="1" dirty="0" smtClean="0"/>
              <a:t>Команди відкриття меню команд для установки умов фільтрації</a:t>
            </a:r>
            <a:endParaRPr lang="ru-RU" b="1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Презентації Кравчук Г.Т.</a:t>
            </a:r>
            <a:endParaRPr lang="en-US"/>
          </a:p>
        </p:txBody>
      </p:sp>
      <p:pic>
        <p:nvPicPr>
          <p:cNvPr id="22535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000496" y="1571612"/>
            <a:ext cx="4103687" cy="4875213"/>
          </a:xfr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sz="half" idx="1"/>
          </p:nvPr>
        </p:nvSpPr>
        <p:spPr>
          <a:xfrm>
            <a:off x="250825" y="1600200"/>
            <a:ext cx="4968875" cy="4525963"/>
          </a:xfrm>
        </p:spPr>
        <p:txBody>
          <a:bodyPr/>
          <a:lstStyle/>
          <a:p>
            <a:pPr marL="0" indent="355600">
              <a:buFont typeface="Arial" charset="0"/>
              <a:buNone/>
              <a:defRPr/>
            </a:pPr>
            <a:r>
              <a:rPr lang="uk-UA" sz="2400" dirty="0" smtClean="0"/>
              <a:t>Якщо зняти позначку прапорця Виділити все, встановити мітки прапорців для деяких з наведених значень і вибрати кнопку ОК то виконається фільтрація, після якої в таблиці будуть відображатися лише ті рядки, в яких значення в даному стовпці дорівнюють обраним.</a:t>
            </a:r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uk-UA" b="1" dirty="0" smtClean="0"/>
              <a:t>Фільтрація даних</a:t>
            </a:r>
            <a:endParaRPr lang="ru-RU" b="1" dirty="0"/>
          </a:p>
        </p:txBody>
      </p:sp>
      <p:pic>
        <p:nvPicPr>
          <p:cNvPr id="23559" name="Picture 7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651500" y="1557338"/>
            <a:ext cx="2889250" cy="4759325"/>
          </a:xfr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sz="half" idx="1"/>
          </p:nvPr>
        </p:nvSpPr>
        <p:spPr>
          <a:xfrm>
            <a:off x="285720" y="1571612"/>
            <a:ext cx="4316412" cy="4525963"/>
          </a:xfrm>
        </p:spPr>
        <p:txBody>
          <a:bodyPr>
            <a:normAutofit fontScale="70000" lnSpcReduction="20000"/>
          </a:bodyPr>
          <a:lstStyle/>
          <a:p>
            <a:pPr marL="0" indent="355600">
              <a:buFont typeface="Arial" charset="0"/>
              <a:buNone/>
              <a:defRPr/>
            </a:pPr>
            <a:r>
              <a:rPr lang="uk-UA" dirty="0" smtClean="0"/>
              <a:t>У списку Числові фільтри команда Рівно, Нерівно, Більше, </a:t>
            </a:r>
            <a:r>
              <a:rPr lang="uk-UA" dirty="0" err="1" smtClean="0"/>
              <a:t>Більше</a:t>
            </a:r>
            <a:r>
              <a:rPr lang="uk-UA" dirty="0" smtClean="0"/>
              <a:t> або дорівнює, Менше, </a:t>
            </a:r>
            <a:r>
              <a:rPr lang="uk-UA" dirty="0" err="1" smtClean="0"/>
              <a:t>Менше</a:t>
            </a:r>
            <a:r>
              <a:rPr lang="uk-UA" dirty="0" smtClean="0"/>
              <a:t> або дорівнює, Між відкриває вікно користувацький </a:t>
            </a:r>
            <a:r>
              <a:rPr lang="uk-UA" dirty="0" err="1" smtClean="0"/>
              <a:t>автофільтр</a:t>
            </a:r>
            <a:r>
              <a:rPr lang="uk-UA" dirty="0" smtClean="0"/>
              <a:t>, в якому можна встановити умову фільтрації: просте чи складене з двох простих, з'єднаних логічними операціями І або </a:t>
            </a:r>
            <a:r>
              <a:rPr lang="uk-UA" dirty="0" err="1" smtClean="0"/>
              <a:t>АБО</a:t>
            </a:r>
            <a:r>
              <a:rPr lang="uk-UA" dirty="0" smtClean="0"/>
              <a:t>. Результат виконання цих логічних операцій збігається з результатом відповідних логічних функцій І та АБО. Сама фільтрація виконується після вибору кнопки ОК.</a:t>
            </a:r>
            <a:endParaRPr lang="uk-UA" dirty="0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1265238"/>
          </a:xfrm>
        </p:spPr>
        <p:txBody>
          <a:bodyPr/>
          <a:lstStyle/>
          <a:p>
            <a:pPr algn="ctr">
              <a:defRPr/>
            </a:pPr>
            <a:r>
              <a:rPr lang="uk-UA" sz="3400" b="1" dirty="0" smtClean="0"/>
              <a:t>Вікно </a:t>
            </a:r>
            <a:r>
              <a:rPr lang="uk-UA" sz="3400" b="1" dirty="0" err="1" smtClean="0"/>
              <a:t>“Користувацький</a:t>
            </a:r>
            <a:r>
              <a:rPr lang="uk-UA" sz="3400" b="1" dirty="0" smtClean="0"/>
              <a:t> </a:t>
            </a:r>
            <a:r>
              <a:rPr lang="uk-UA" sz="3400" b="1" dirty="0" err="1" smtClean="0"/>
              <a:t>автофільтр”</a:t>
            </a:r>
            <a:endParaRPr lang="ru-RU" sz="3400" b="1" dirty="0"/>
          </a:p>
        </p:txBody>
      </p:sp>
      <p:pic>
        <p:nvPicPr>
          <p:cNvPr id="24583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0" y="1700213"/>
            <a:ext cx="4392613" cy="2862262"/>
          </a:xfr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sz="half" idx="1"/>
          </p:nvPr>
        </p:nvSpPr>
        <p:spPr>
          <a:xfrm>
            <a:off x="0" y="1500174"/>
            <a:ext cx="8856663" cy="5357826"/>
          </a:xfrm>
        </p:spPr>
        <p:txBody>
          <a:bodyPr>
            <a:normAutofit fontScale="70000" lnSpcReduction="20000"/>
          </a:bodyPr>
          <a:lstStyle/>
          <a:p>
            <a:pPr marL="0" indent="355600">
              <a:buFont typeface="Arial" charset="0"/>
              <a:buNone/>
              <a:defRPr/>
            </a:pPr>
            <a:r>
              <a:rPr lang="uk-UA" dirty="0" smtClean="0"/>
              <a:t>Після виконання фільтрації за умовою, наведеному на малюнку, таблиця виглядатиме так: </a:t>
            </a:r>
          </a:p>
          <a:p>
            <a:pPr marL="0" indent="355600">
              <a:buFont typeface="Arial" charset="0"/>
              <a:buNone/>
              <a:defRPr/>
            </a:pPr>
            <a:endParaRPr lang="uk-UA" dirty="0" smtClean="0"/>
          </a:p>
          <a:p>
            <a:pPr marL="0" indent="355600">
              <a:buFont typeface="Arial" charset="0"/>
              <a:buNone/>
              <a:defRPr/>
            </a:pPr>
            <a:endParaRPr lang="uk-UA" dirty="0" smtClean="0"/>
          </a:p>
          <a:p>
            <a:pPr marL="0" indent="355600">
              <a:buFont typeface="Arial" charset="0"/>
              <a:buNone/>
              <a:defRPr/>
            </a:pPr>
            <a:endParaRPr lang="uk-UA" dirty="0" smtClean="0"/>
          </a:p>
          <a:p>
            <a:pPr marL="0" indent="355600">
              <a:buFont typeface="Arial" charset="0"/>
              <a:buNone/>
              <a:defRPr/>
            </a:pPr>
            <a:endParaRPr lang="uk-UA" dirty="0" smtClean="0"/>
          </a:p>
          <a:p>
            <a:pPr marL="0" indent="355600">
              <a:buFont typeface="Arial" charset="0"/>
              <a:buNone/>
              <a:defRPr/>
            </a:pPr>
            <a:endParaRPr lang="uk-UA" dirty="0" smtClean="0"/>
          </a:p>
          <a:p>
            <a:pPr marL="0" indent="355600">
              <a:buFont typeface="Arial" charset="0"/>
              <a:buNone/>
              <a:defRPr/>
            </a:pPr>
            <a:endParaRPr lang="uk-UA" dirty="0" smtClean="0"/>
          </a:p>
          <a:p>
            <a:pPr marL="0" indent="355600">
              <a:buFont typeface="Arial" charset="0"/>
              <a:buNone/>
              <a:defRPr/>
            </a:pPr>
            <a:endParaRPr lang="uk-UA" dirty="0" smtClean="0"/>
          </a:p>
          <a:p>
            <a:pPr marL="0" indent="355600">
              <a:buFont typeface="Arial" charset="0"/>
              <a:buNone/>
              <a:defRPr/>
            </a:pPr>
            <a:endParaRPr lang="uk-UA" dirty="0" smtClean="0"/>
          </a:p>
          <a:p>
            <a:pPr marL="0" indent="355600">
              <a:buFont typeface="Arial" charset="0"/>
              <a:buNone/>
              <a:defRPr/>
            </a:pPr>
            <a:endParaRPr lang="uk-UA" dirty="0" smtClean="0"/>
          </a:p>
          <a:p>
            <a:pPr marL="0" indent="355600">
              <a:buFont typeface="Arial" charset="0"/>
              <a:buNone/>
              <a:defRPr/>
            </a:pPr>
            <a:endParaRPr lang="uk-UA" dirty="0" smtClean="0"/>
          </a:p>
          <a:p>
            <a:pPr marL="0" indent="355600">
              <a:buFont typeface="Arial" charset="0"/>
              <a:buNone/>
              <a:defRPr/>
            </a:pPr>
            <a:endParaRPr lang="uk-UA" dirty="0" smtClean="0"/>
          </a:p>
          <a:p>
            <a:pPr marL="0" indent="355600">
              <a:buFont typeface="Arial" charset="0"/>
              <a:buNone/>
              <a:defRPr/>
            </a:pPr>
            <a:r>
              <a:rPr lang="uk-UA" dirty="0" smtClean="0"/>
              <a:t>У ній відображаються тільки ті рядки, для яких у стовпці  Геометрія виконується умова (рівне 10) АБО (рівне 11). Інші рядки таблиці, заповнені даними, приховані. </a:t>
            </a:r>
          </a:p>
          <a:p>
            <a:pPr marL="0" indent="355600">
              <a:buFont typeface="Arial" charset="0"/>
              <a:buNone/>
              <a:defRPr/>
            </a:pPr>
            <a:r>
              <a:rPr lang="uk-UA" dirty="0" smtClean="0"/>
              <a:t>Звертаємо вашу увагу: кнопка в заголовку стовпця, за значеннями якого відфільтрована таблиця, набуває такого вигляду         .</a:t>
            </a:r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uk-UA" b="1" dirty="0" smtClean="0"/>
              <a:t>Виконання фільтрації даних</a:t>
            </a:r>
            <a:endParaRPr lang="ru-RU" b="1" dirty="0"/>
          </a:p>
        </p:txBody>
      </p:sp>
      <p:pic>
        <p:nvPicPr>
          <p:cNvPr id="25607" name="Picture 7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00101" y="2143117"/>
            <a:ext cx="7072362" cy="1993320"/>
          </a:xfrm>
          <a:noFill/>
        </p:spPr>
      </p:pic>
      <p:pic>
        <p:nvPicPr>
          <p:cNvPr id="25608" name="Picture 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85852" y="4214818"/>
            <a:ext cx="6086475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9" name="Picture 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715140" y="6499248"/>
            <a:ext cx="287337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sz="half" idx="1"/>
          </p:nvPr>
        </p:nvSpPr>
        <p:spPr>
          <a:xfrm>
            <a:off x="179388" y="1600200"/>
            <a:ext cx="4537075" cy="3700463"/>
          </a:xfrm>
        </p:spPr>
        <p:txBody>
          <a:bodyPr>
            <a:normAutofit fontScale="62500" lnSpcReduction="20000"/>
          </a:bodyPr>
          <a:lstStyle/>
          <a:p>
            <a:pPr marL="0" indent="355600">
              <a:buFont typeface="Arial" charset="0"/>
              <a:buNone/>
              <a:defRPr/>
            </a:pPr>
            <a:r>
              <a:rPr lang="uk-UA" dirty="0" smtClean="0"/>
              <a:t>У вікні Користувацький </a:t>
            </a:r>
            <a:r>
              <a:rPr lang="uk-UA" dirty="0" err="1" smtClean="0"/>
              <a:t>автофільтр</a:t>
            </a:r>
            <a:r>
              <a:rPr lang="uk-UA" dirty="0" smtClean="0"/>
              <a:t> в полях, розташованих ліворуч, умови можна лише вибирати зі списків, а в полях, розташованих праворуч, значення можна як вибирати зі списків, так і вводити з клавіатури. Причому можна для введених з клавіатури даних використовувати символи * і ?, Утворюючи тим самим шаблони значень. Наприклад, для того щоб таблиці відображалися тільки дані про учнів, прізвища яких містять буквосполучення </a:t>
            </a:r>
            <a:r>
              <a:rPr lang="uk-UA" dirty="0" err="1" smtClean="0"/>
              <a:t>ен</a:t>
            </a:r>
            <a:r>
              <a:rPr lang="uk-UA" dirty="0" smtClean="0"/>
              <a:t>, можна для першого стовпця таблиці встановити умову дорівнює</a:t>
            </a:r>
          </a:p>
          <a:p>
            <a:pPr marL="0" indent="355600">
              <a:buFont typeface="Arial" charset="0"/>
              <a:buNone/>
              <a:defRPr/>
            </a:pPr>
            <a:r>
              <a:rPr lang="uk-UA" dirty="0" smtClean="0">
                <a:solidFill>
                  <a:srgbClr val="FF0000"/>
                </a:solidFill>
              </a:rPr>
              <a:t> </a:t>
            </a:r>
            <a:r>
              <a:rPr lang="uk-UA" b="1" i="1" dirty="0" smtClean="0">
                <a:solidFill>
                  <a:srgbClr val="FF0000"/>
                </a:solidFill>
              </a:rPr>
              <a:t>* </a:t>
            </a:r>
            <a:r>
              <a:rPr lang="uk-UA" b="1" i="1" dirty="0" err="1" smtClean="0">
                <a:solidFill>
                  <a:srgbClr val="FF0000"/>
                </a:solidFill>
              </a:rPr>
              <a:t>ен</a:t>
            </a:r>
            <a:r>
              <a:rPr lang="uk-UA" b="1" i="1" dirty="0" smtClean="0">
                <a:solidFill>
                  <a:srgbClr val="FF0000"/>
                </a:solidFill>
              </a:rPr>
              <a:t> *.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 b="1" dirty="0" smtClean="0"/>
              <a:t>Установка умов </a:t>
            </a:r>
            <a:r>
              <a:rPr lang="ru-RU" b="1" dirty="0" err="1" smtClean="0"/>
              <a:t>Текстових</a:t>
            </a:r>
            <a:r>
              <a:rPr lang="ru-RU" b="1" dirty="0" smtClean="0"/>
              <a:t> </a:t>
            </a:r>
            <a:r>
              <a:rPr lang="ru-RU" b="1" dirty="0" err="1" smtClean="0"/>
              <a:t>фільтрів</a:t>
            </a:r>
            <a:endParaRPr lang="ru-RU" b="1" dirty="0"/>
          </a:p>
        </p:txBody>
      </p:sp>
      <p:pic>
        <p:nvPicPr>
          <p:cNvPr id="27655" name="Picture 8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787900" y="1628775"/>
            <a:ext cx="4029075" cy="3581400"/>
          </a:xfrm>
          <a:noFill/>
        </p:spPr>
      </p:pic>
      <p:pic>
        <p:nvPicPr>
          <p:cNvPr id="27656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00563" y="4221163"/>
            <a:ext cx="3362325" cy="221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7" name="Picture 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42988" y="5300663"/>
            <a:ext cx="271462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>
              <a:buFont typeface="Arial" charset="0"/>
              <a:buNone/>
              <a:defRPr/>
            </a:pPr>
            <a:r>
              <a:rPr lang="uk-UA" sz="1600" b="1" dirty="0" smtClean="0"/>
              <a:t>Щоб скасувати фільтрацію, можна:</a:t>
            </a:r>
          </a:p>
          <a:p>
            <a:pPr>
              <a:buFont typeface="Wingdings" pitchFamily="2" charset="2"/>
              <a:buChar char="q"/>
              <a:defRPr/>
            </a:pPr>
            <a:r>
              <a:rPr lang="uk-UA" sz="1600" b="1" dirty="0" smtClean="0"/>
              <a:t>виконати Дані, Сортування й фільтр, Очистити;</a:t>
            </a:r>
          </a:p>
          <a:p>
            <a:pPr>
              <a:buFont typeface="Wingdings" pitchFamily="2" charset="2"/>
              <a:buChar char="q"/>
              <a:defRPr/>
            </a:pPr>
            <a:r>
              <a:rPr lang="uk-UA" sz="1600" b="1" dirty="0" smtClean="0"/>
              <a:t>виконати Основне, Редагування, Сортування й фільтр, Очистити;</a:t>
            </a:r>
          </a:p>
          <a:p>
            <a:pPr>
              <a:buFont typeface="Wingdings" pitchFamily="2" charset="2"/>
              <a:buChar char="q"/>
              <a:defRPr/>
            </a:pPr>
            <a:r>
              <a:rPr lang="uk-UA" sz="1600" b="1" dirty="0" smtClean="0"/>
              <a:t>виконати команду Зняти фільтр з в списку стовпця, за даними якого була проведена фільтрація;</a:t>
            </a:r>
          </a:p>
          <a:p>
            <a:pPr>
              <a:buFont typeface="Wingdings" pitchFamily="2" charset="2"/>
              <a:buChar char="q"/>
              <a:defRPr/>
            </a:pPr>
            <a:r>
              <a:rPr lang="uk-UA" sz="1600" b="1" dirty="0" smtClean="0"/>
              <a:t>встановити мітку прапорця Виділити все в списку стовпця, за даними якого була проведена фільтрація, після чого вибрати кнопку ОК.</a:t>
            </a:r>
          </a:p>
          <a:p>
            <a:pPr marL="0" indent="355600">
              <a:buFont typeface="Arial" charset="0"/>
              <a:buNone/>
              <a:defRPr/>
            </a:pPr>
            <a:r>
              <a:rPr lang="uk-UA" sz="1600" b="1" dirty="0" smtClean="0"/>
              <a:t>Щоб взагалі скасувати режим, в якому можна проводити фільтрацію, потрібно повторно виконати одну з команд, яка  встановлює цей режим.</a:t>
            </a:r>
            <a:endParaRPr lang="uk-UA" sz="1600" b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uk-UA" b="1" dirty="0" smtClean="0"/>
              <a:t>Скасування фільтрації</a:t>
            </a:r>
            <a:endParaRPr lang="ru-RU" b="1" dirty="0"/>
          </a:p>
        </p:txBody>
      </p:sp>
      <p:pic>
        <p:nvPicPr>
          <p:cNvPr id="29703" name="Picture 7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643438" y="1857364"/>
            <a:ext cx="2790825" cy="819150"/>
          </a:xfrm>
          <a:noFill/>
        </p:spPr>
      </p:pic>
      <p:pic>
        <p:nvPicPr>
          <p:cNvPr id="29704" name="Picture 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14876" y="3286124"/>
            <a:ext cx="30099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5" name="Picture 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58016" y="2357430"/>
            <a:ext cx="2095500" cy="191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6" name="Picture 10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143504" y="4500570"/>
            <a:ext cx="1809750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latin typeface="Annabelle" pitchFamily="66" charset="0"/>
              </a:rPr>
              <a:t>Практичне завдання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7729566" cy="4530725"/>
          </a:xfrm>
        </p:spPr>
        <p:txBody>
          <a:bodyPr/>
          <a:lstStyle/>
          <a:p>
            <a:pPr marL="609600" indent="-609600">
              <a:lnSpc>
                <a:spcPct val="80000"/>
              </a:lnSpc>
              <a:buNone/>
            </a:pPr>
            <a:r>
              <a:rPr lang="uk-UA" sz="3200" b="1" dirty="0" smtClean="0"/>
              <a:t>Завдання: </a:t>
            </a:r>
            <a:r>
              <a:rPr lang="ru-RU" sz="3200" dirty="0" err="1" smtClean="0"/>
              <a:t>виконати</a:t>
            </a:r>
            <a:r>
              <a:rPr lang="ru-RU" sz="3200" dirty="0" smtClean="0"/>
              <a:t> </a:t>
            </a:r>
            <a:r>
              <a:rPr lang="ru-RU" sz="3200" dirty="0" err="1" smtClean="0"/>
              <a:t>сортування</a:t>
            </a:r>
            <a:r>
              <a:rPr lang="ru-RU" sz="3200" dirty="0" smtClean="0"/>
              <a:t> та </a:t>
            </a:r>
            <a:r>
              <a:rPr lang="uk-UA" sz="3200" dirty="0" smtClean="0"/>
              <a:t>фільтрування </a:t>
            </a:r>
            <a:r>
              <a:rPr lang="ru-RU" sz="3200" dirty="0" err="1" smtClean="0"/>
              <a:t>даних</a:t>
            </a:r>
            <a:r>
              <a:rPr lang="ru-RU" sz="3200" dirty="0" smtClean="0"/>
              <a:t> в таблиц</a:t>
            </a:r>
            <a:r>
              <a:rPr lang="uk-UA" sz="3200" dirty="0" smtClean="0"/>
              <a:t>і </a:t>
            </a:r>
            <a:r>
              <a:rPr lang="uk-UA" sz="3200" b="1" dirty="0" err="1" smtClean="0"/>
              <a:t>Фільтрування.xlsx</a:t>
            </a:r>
            <a:r>
              <a:rPr lang="uk-UA" sz="3200" dirty="0" smtClean="0"/>
              <a:t> . </a:t>
            </a:r>
            <a:endParaRPr lang="ru-RU" sz="3200" dirty="0" smtClean="0"/>
          </a:p>
          <a:p>
            <a:pPr marL="609600" indent="-609600">
              <a:lnSpc>
                <a:spcPct val="80000"/>
              </a:lnSpc>
              <a:buNone/>
            </a:pPr>
            <a:r>
              <a:rPr lang="uk-UA" sz="3200" dirty="0" smtClean="0"/>
              <a:t>.</a:t>
            </a:r>
            <a:endParaRPr lang="uk-UA" sz="3200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5" name="Рисунок 4"/>
          <p:cNvPicPr/>
          <p:nvPr/>
        </p:nvPicPr>
        <p:blipFill>
          <a:blip r:embed="rId2"/>
          <a:srcRect t="21957" r="41313" b="16541"/>
          <a:stretch>
            <a:fillRect/>
          </a:stretch>
        </p:blipFill>
        <p:spPr bwMode="auto">
          <a:xfrm>
            <a:off x="1071538" y="2938550"/>
            <a:ext cx="6643734" cy="3705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571472" y="1600200"/>
            <a:ext cx="8393141" cy="4525963"/>
          </a:xfrm>
        </p:spPr>
        <p:txBody>
          <a:bodyPr/>
          <a:lstStyle/>
          <a:p>
            <a:pPr>
              <a:buFont typeface="Arial" charset="0"/>
              <a:buNone/>
              <a:defRPr/>
            </a:pPr>
            <a:r>
              <a:rPr lang="ru-RU" b="1" dirty="0" smtClean="0"/>
              <a:t>1. </a:t>
            </a:r>
            <a:r>
              <a:rPr lang="ru-RU" b="1" dirty="0" err="1" smtClean="0"/>
              <a:t>Які</a:t>
            </a:r>
            <a:r>
              <a:rPr lang="ru-RU" b="1" dirty="0" smtClean="0"/>
              <a:t> </a:t>
            </a:r>
            <a:r>
              <a:rPr lang="ru-RU" b="1" dirty="0" err="1" smtClean="0"/>
              <a:t>значення</a:t>
            </a:r>
            <a:r>
              <a:rPr lang="ru-RU" b="1" dirty="0" smtClean="0"/>
              <a:t> </a:t>
            </a:r>
            <a:r>
              <a:rPr lang="ru-RU" b="1" dirty="0" err="1" smtClean="0"/>
              <a:t>можуть</a:t>
            </a:r>
            <a:r>
              <a:rPr lang="ru-RU" b="1" dirty="0" smtClean="0"/>
              <a:t> </a:t>
            </a:r>
            <a:r>
              <a:rPr lang="ru-RU" b="1" dirty="0" err="1" smtClean="0"/>
              <a:t>приймати</a:t>
            </a:r>
            <a:r>
              <a:rPr lang="ru-RU" b="1" dirty="0" smtClean="0"/>
              <a:t> </a:t>
            </a:r>
            <a:r>
              <a:rPr lang="ru-RU" b="1" dirty="0" err="1" smtClean="0"/>
              <a:t>логічні</a:t>
            </a:r>
            <a:r>
              <a:rPr lang="ru-RU" b="1" dirty="0" smtClean="0"/>
              <a:t> </a:t>
            </a:r>
            <a:r>
              <a:rPr lang="ru-RU" b="1" dirty="0" err="1" smtClean="0"/>
              <a:t>функції</a:t>
            </a:r>
            <a:r>
              <a:rPr lang="ru-RU" b="1" dirty="0" smtClean="0"/>
              <a:t> І </a:t>
            </a:r>
            <a:r>
              <a:rPr lang="ru-RU" b="1" dirty="0" err="1" smtClean="0"/>
              <a:t>і</a:t>
            </a:r>
            <a:r>
              <a:rPr lang="ru-RU" b="1" dirty="0" smtClean="0"/>
              <a:t> АБО </a:t>
            </a:r>
            <a:r>
              <a:rPr lang="ru-RU" b="1" dirty="0" err="1" smtClean="0"/>
              <a:t>залежно</a:t>
            </a:r>
            <a:r>
              <a:rPr lang="ru-RU" b="1" dirty="0" smtClean="0"/>
              <a:t> </a:t>
            </a:r>
            <a:r>
              <a:rPr lang="ru-RU" b="1" dirty="0" err="1" smtClean="0"/>
              <a:t>від</a:t>
            </a:r>
            <a:r>
              <a:rPr lang="ru-RU" b="1" dirty="0" smtClean="0"/>
              <a:t> </a:t>
            </a:r>
            <a:r>
              <a:rPr lang="ru-RU" b="1" dirty="0" err="1" smtClean="0"/>
              <a:t>значень</a:t>
            </a:r>
            <a:r>
              <a:rPr lang="ru-RU" b="1" dirty="0" smtClean="0"/>
              <a:t> </a:t>
            </a:r>
            <a:r>
              <a:rPr lang="ru-RU" b="1" dirty="0" err="1" smtClean="0"/>
              <a:t>аргументів</a:t>
            </a:r>
            <a:r>
              <a:rPr lang="ru-RU" b="1" dirty="0" smtClean="0"/>
              <a:t>?</a:t>
            </a:r>
          </a:p>
          <a:p>
            <a:pPr>
              <a:buFont typeface="Arial" charset="0"/>
              <a:buNone/>
              <a:defRPr/>
            </a:pPr>
            <a:r>
              <a:rPr lang="ru-RU" b="1" dirty="0" smtClean="0"/>
              <a:t>2. Яке </a:t>
            </a:r>
            <a:r>
              <a:rPr lang="ru-RU" b="1" dirty="0" err="1" smtClean="0"/>
              <a:t>призначення</a:t>
            </a:r>
            <a:r>
              <a:rPr lang="ru-RU" b="1" dirty="0" smtClean="0"/>
              <a:t> </a:t>
            </a:r>
            <a:r>
              <a:rPr lang="ru-RU" b="1" dirty="0" err="1" smtClean="0"/>
              <a:t>символів</a:t>
            </a:r>
            <a:r>
              <a:rPr lang="ru-RU" b="1" dirty="0" smtClean="0"/>
              <a:t> * </a:t>
            </a:r>
            <a:r>
              <a:rPr lang="ru-RU" b="1" dirty="0" err="1" smtClean="0"/>
              <a:t>і</a:t>
            </a:r>
            <a:r>
              <a:rPr lang="ru-RU" b="1" dirty="0" smtClean="0"/>
              <a:t> ? в шаблонах </a:t>
            </a:r>
            <a:r>
              <a:rPr lang="ru-RU" b="1" dirty="0" err="1" smtClean="0"/>
              <a:t>імен</a:t>
            </a:r>
            <a:r>
              <a:rPr lang="ru-RU" b="1" dirty="0" smtClean="0"/>
              <a:t> </a:t>
            </a:r>
            <a:r>
              <a:rPr lang="ru-RU" b="1" dirty="0" err="1" smtClean="0"/>
              <a:t>файлів</a:t>
            </a:r>
            <a:r>
              <a:rPr lang="ru-RU" b="1" dirty="0" smtClean="0"/>
              <a:t>?</a:t>
            </a:r>
          </a:p>
          <a:p>
            <a:pPr>
              <a:buFont typeface="Arial" charset="0"/>
              <a:buNone/>
              <a:defRPr/>
            </a:pPr>
            <a:r>
              <a:rPr lang="ru-RU" b="1" dirty="0" smtClean="0"/>
              <a:t>3. </a:t>
            </a:r>
            <a:r>
              <a:rPr lang="ru-RU" b="1" dirty="0" err="1" smtClean="0"/>
              <a:t>Які</a:t>
            </a:r>
            <a:r>
              <a:rPr lang="ru-RU" b="1" dirty="0" smtClean="0"/>
              <a:t> </a:t>
            </a:r>
            <a:r>
              <a:rPr lang="ru-RU" b="1" dirty="0" err="1" smtClean="0"/>
              <a:t>ви</a:t>
            </a:r>
            <a:r>
              <a:rPr lang="ru-RU" b="1" dirty="0" smtClean="0"/>
              <a:t> </a:t>
            </a:r>
            <a:r>
              <a:rPr lang="ru-RU" b="1" dirty="0" err="1" smtClean="0"/>
              <a:t>знаєте</a:t>
            </a:r>
            <a:r>
              <a:rPr lang="ru-RU" b="1" dirty="0" smtClean="0"/>
              <a:t> </a:t>
            </a:r>
            <a:r>
              <a:rPr lang="ru-RU" b="1" dirty="0" err="1" smtClean="0"/>
              <a:t>таблиці</a:t>
            </a:r>
            <a:r>
              <a:rPr lang="ru-RU" b="1" dirty="0" smtClean="0"/>
              <a:t> </a:t>
            </a:r>
            <a:r>
              <a:rPr lang="ru-RU" b="1" dirty="0" err="1" smtClean="0"/>
              <a:t>кодів</a:t>
            </a:r>
            <a:r>
              <a:rPr lang="ru-RU" b="1" dirty="0" smtClean="0"/>
              <a:t> </a:t>
            </a:r>
            <a:r>
              <a:rPr lang="ru-RU" b="1" dirty="0" err="1" smtClean="0"/>
              <a:t>символів</a:t>
            </a:r>
            <a:r>
              <a:rPr lang="ru-RU" b="1" dirty="0" smtClean="0"/>
              <a:t>?</a:t>
            </a:r>
          </a:p>
          <a:p>
            <a:pPr>
              <a:buFont typeface="Arial" charset="0"/>
              <a:buNone/>
              <a:defRPr/>
            </a:pPr>
            <a:r>
              <a:rPr lang="ru-RU" b="1" dirty="0" smtClean="0"/>
              <a:t>4. Де </a:t>
            </a:r>
            <a:r>
              <a:rPr lang="ru-RU" b="1" dirty="0" err="1" smtClean="0"/>
              <a:t>ви</a:t>
            </a:r>
            <a:r>
              <a:rPr lang="ru-RU" b="1" dirty="0" smtClean="0"/>
              <a:t> </a:t>
            </a:r>
            <a:r>
              <a:rPr lang="ru-RU" b="1" dirty="0" err="1" smtClean="0"/>
              <a:t>зустрічалися</a:t>
            </a:r>
            <a:r>
              <a:rPr lang="ru-RU" b="1" dirty="0" smtClean="0"/>
              <a:t> </a:t>
            </a:r>
            <a:r>
              <a:rPr lang="ru-RU" b="1" dirty="0" err="1" smtClean="0"/>
              <a:t>з</a:t>
            </a:r>
            <a:r>
              <a:rPr lang="ru-RU" b="1" dirty="0" smtClean="0"/>
              <a:t> </a:t>
            </a:r>
            <a:r>
              <a:rPr lang="ru-RU" b="1" dirty="0" err="1" smtClean="0"/>
              <a:t>упорядкуванням</a:t>
            </a:r>
            <a:r>
              <a:rPr lang="ru-RU" b="1" dirty="0" smtClean="0"/>
              <a:t> </a:t>
            </a:r>
            <a:r>
              <a:rPr lang="ru-RU" b="1" dirty="0" err="1" smtClean="0"/>
              <a:t>даних</a:t>
            </a:r>
            <a:r>
              <a:rPr lang="ru-RU" b="1" dirty="0" smtClean="0"/>
              <a:t>? Для </a:t>
            </a:r>
            <a:r>
              <a:rPr lang="ru-RU" b="1" dirty="0" err="1" smtClean="0"/>
              <a:t>чого</a:t>
            </a:r>
            <a:r>
              <a:rPr lang="ru-RU" b="1" dirty="0" smtClean="0"/>
              <a:t> </a:t>
            </a:r>
            <a:r>
              <a:rPr lang="ru-RU" b="1" dirty="0" err="1" smtClean="0"/>
              <a:t>воно</a:t>
            </a:r>
            <a:r>
              <a:rPr lang="ru-RU" b="1" dirty="0" smtClean="0"/>
              <a:t> </a:t>
            </a:r>
            <a:r>
              <a:rPr lang="ru-RU" b="1" dirty="0" err="1" smtClean="0"/>
              <a:t>застосовується</a:t>
            </a:r>
            <a:r>
              <a:rPr lang="ru-RU" b="1" dirty="0" smtClean="0"/>
              <a:t>? </a:t>
            </a:r>
            <a:r>
              <a:rPr lang="ru-RU" b="1" dirty="0" err="1" smtClean="0"/>
              <a:t>Наведіть</a:t>
            </a:r>
            <a:r>
              <a:rPr lang="ru-RU" b="1" dirty="0" smtClean="0"/>
              <a:t> </a:t>
            </a:r>
            <a:r>
              <a:rPr lang="ru-RU" b="1" dirty="0" err="1" smtClean="0"/>
              <a:t>приклади</a:t>
            </a:r>
            <a:r>
              <a:rPr lang="ru-RU" b="1" dirty="0" smtClean="0"/>
              <a:t>.</a:t>
            </a:r>
          </a:p>
          <a:p>
            <a:pPr>
              <a:buFont typeface="Arial" charset="0"/>
              <a:buNone/>
              <a:defRPr/>
            </a:pPr>
            <a:r>
              <a:rPr lang="ru-RU" b="1" dirty="0" smtClean="0"/>
              <a:t>5. Де </a:t>
            </a:r>
            <a:r>
              <a:rPr lang="ru-RU" b="1" dirty="0" err="1" smtClean="0"/>
              <a:t>ви</a:t>
            </a:r>
            <a:r>
              <a:rPr lang="ru-RU" b="1" dirty="0" smtClean="0"/>
              <a:t> </a:t>
            </a:r>
            <a:r>
              <a:rPr lang="ru-RU" b="1" dirty="0" err="1" smtClean="0"/>
              <a:t>зустрічалися</a:t>
            </a:r>
            <a:r>
              <a:rPr lang="ru-RU" b="1" dirty="0" smtClean="0"/>
              <a:t> </a:t>
            </a:r>
            <a:r>
              <a:rPr lang="ru-RU" b="1" dirty="0" err="1" smtClean="0"/>
              <a:t>з</a:t>
            </a:r>
            <a:r>
              <a:rPr lang="ru-RU" b="1" dirty="0" smtClean="0"/>
              <a:t> </a:t>
            </a:r>
            <a:r>
              <a:rPr lang="ru-RU" b="1" dirty="0" err="1" smtClean="0"/>
              <a:t>поняттям</a:t>
            </a:r>
            <a:r>
              <a:rPr lang="ru-RU" b="1" dirty="0" smtClean="0"/>
              <a:t> </a:t>
            </a:r>
            <a:r>
              <a:rPr lang="ru-RU" b="1" dirty="0" err="1" smtClean="0"/>
              <a:t>фільтр</a:t>
            </a:r>
            <a:r>
              <a:rPr lang="ru-RU" b="1" dirty="0" smtClean="0"/>
              <a:t>? </a:t>
            </a:r>
            <a:r>
              <a:rPr lang="ru-RU" b="1" dirty="0" err="1" smtClean="0"/>
              <a:t>Наведіть</a:t>
            </a:r>
            <a:r>
              <a:rPr lang="ru-RU" b="1" dirty="0" smtClean="0"/>
              <a:t> </a:t>
            </a:r>
            <a:r>
              <a:rPr lang="ru-RU" b="1" dirty="0" err="1" smtClean="0"/>
              <a:t>приклади</a:t>
            </a:r>
            <a:r>
              <a:rPr lang="ru-RU" b="1" dirty="0" smtClean="0"/>
              <a:t>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uk-UA" b="1" dirty="0" smtClean="0"/>
              <a:t>Актуалізація опорних знань</a:t>
            </a:r>
            <a:endParaRPr lang="ru-RU" b="1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928662" y="1714488"/>
            <a:ext cx="7772400" cy="4530725"/>
          </a:xfrm>
        </p:spPr>
        <p:txBody>
          <a:bodyPr>
            <a:normAutofit fontScale="62500" lnSpcReduction="20000"/>
          </a:bodyPr>
          <a:lstStyle/>
          <a:p>
            <a:pPr marL="514350" indent="-514350">
              <a:buFont typeface="+mj-lt"/>
              <a:buAutoNum type="arabicPeriod"/>
              <a:defRPr/>
            </a:pPr>
            <a:r>
              <a:rPr lang="uk-UA" dirty="0" smtClean="0"/>
              <a:t>У чому полягає сортування даних в Excel 2007?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uk-UA" dirty="0" smtClean="0"/>
              <a:t>Поясніть правила сортування за зростанням даних різних видів в Excel 2007.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uk-UA" dirty="0" smtClean="0"/>
              <a:t>Поясніть, як швидко виконати сортування даних у діапазоні клітинок за значеннями в першому стовпці цього діапазону.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uk-UA" dirty="0" smtClean="0"/>
              <a:t>Поясніть, як швидко виконати сортування даних у діапазоні клітинок за значеннями в поточному стовпці цього діапазону.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uk-UA" dirty="0" smtClean="0"/>
              <a:t>Поясніть, чому іноді команда Сортування від мінімального до </a:t>
            </a:r>
            <a:r>
              <a:rPr lang="uk-UA" dirty="0" err="1" smtClean="0"/>
              <a:t>макмально</a:t>
            </a:r>
            <a:r>
              <a:rPr lang="uk-UA" dirty="0" smtClean="0"/>
              <a:t> змінюється на команду Сортування від А до Я.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uk-UA" dirty="0" smtClean="0"/>
              <a:t>Наведіть приклад сортування даних за значеннями в кількох </a:t>
            </a:r>
            <a:r>
              <a:rPr lang="uk-UA" dirty="0" smtClean="0"/>
              <a:t>стовпцях.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uk-UA" dirty="0" smtClean="0"/>
              <a:t>Поясніть</a:t>
            </a:r>
            <a:r>
              <a:rPr lang="uk-UA" dirty="0" smtClean="0"/>
              <a:t>, як виконати сортування даних за значеннями в кількох </a:t>
            </a:r>
            <a:r>
              <a:rPr lang="uk-UA" dirty="0" smtClean="0"/>
              <a:t>стовпцях.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uk-UA" dirty="0" smtClean="0"/>
              <a:t>Поясніть</a:t>
            </a:r>
            <a:r>
              <a:rPr lang="uk-UA" dirty="0" smtClean="0"/>
              <a:t>, для чого використовують фільтрацію </a:t>
            </a:r>
            <a:r>
              <a:rPr lang="uk-UA" dirty="0" smtClean="0"/>
              <a:t>даних.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uk-UA" dirty="0" smtClean="0"/>
              <a:t>Поясніть</a:t>
            </a:r>
            <a:r>
              <a:rPr lang="uk-UA" dirty="0" smtClean="0"/>
              <a:t>, як виконати фільтрацію з використанням прапорців для значень у стовпці.</a:t>
            </a:r>
          </a:p>
          <a:p>
            <a:pPr marL="514350" indent="-514350">
              <a:buFont typeface="+mj-lt"/>
              <a:buAutoNum type="arabicPeriod"/>
              <a:defRPr/>
            </a:pPr>
            <a:endParaRPr lang="uk-UA" dirty="0" smtClean="0"/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1066800" y="43021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2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nnabelle" pitchFamily="66" charset="0"/>
                <a:ea typeface="+mj-ea"/>
                <a:cs typeface="+mj-cs"/>
              </a:rPr>
              <a:t>Підведення</a:t>
            </a:r>
            <a:r>
              <a:rPr kumimoji="0" lang="ru-RU" sz="4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nnabelle" pitchFamily="66" charset="0"/>
                <a:ea typeface="+mj-ea"/>
                <a:cs typeface="+mj-cs"/>
              </a:rPr>
              <a:t> </a:t>
            </a:r>
            <a:r>
              <a:rPr kumimoji="0" lang="ru-RU" sz="42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nnabelle" pitchFamily="66" charset="0"/>
                <a:ea typeface="+mj-ea"/>
                <a:cs typeface="+mj-cs"/>
              </a:rPr>
              <a:t>підсумків</a:t>
            </a:r>
            <a:r>
              <a:rPr kumimoji="0" lang="ru-RU" sz="4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nnabelle" pitchFamily="66" charset="0"/>
                <a:ea typeface="+mj-ea"/>
                <a:cs typeface="+mj-cs"/>
              </a:rPr>
              <a:t> уроку.</a:t>
            </a:r>
            <a:endParaRPr kumimoji="0" lang="ru-RU" sz="42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nnabelle" pitchFamily="66" charset="0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928662" y="1571612"/>
            <a:ext cx="7372376" cy="4530725"/>
          </a:xfrm>
        </p:spPr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uk-UA" sz="3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1. </a:t>
            </a:r>
            <a:r>
              <a:rPr lang="uk-UA" sz="3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Назвіть типи діаграм в Excel 2007.</a:t>
            </a:r>
            <a:endParaRPr lang="ru-RU" sz="3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lnSpc>
                <a:spcPct val="150000"/>
              </a:lnSpc>
              <a:buNone/>
            </a:pPr>
            <a:r>
              <a:rPr lang="uk-UA" sz="3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2. Назвіть об'єкти діаграм в Excel 2007.</a:t>
            </a:r>
            <a:endParaRPr lang="ru-RU" sz="3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lnSpc>
                <a:spcPct val="150000"/>
              </a:lnSpc>
              <a:buNone/>
            </a:pPr>
            <a:r>
              <a:rPr lang="uk-UA" sz="3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3. Як вставити діаграму?</a:t>
            </a:r>
            <a:endParaRPr lang="ru-RU" sz="3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lnSpc>
                <a:spcPct val="150000"/>
              </a:lnSpc>
              <a:buNone/>
            </a:pPr>
            <a:r>
              <a:rPr lang="uk-UA" sz="3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endParaRPr lang="ru-RU" sz="3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lnSpc>
                <a:spcPct val="150000"/>
              </a:lnSpc>
            </a:pPr>
            <a:endParaRPr lang="ru-RU" sz="3200" dirty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ru-RU" b="1" dirty="0" err="1">
                <a:solidFill>
                  <a:schemeClr val="tx2"/>
                </a:solidFill>
                <a:latin typeface="Annabelle" pitchFamily="66" charset="0"/>
              </a:rPr>
              <a:t>Підведення</a:t>
            </a:r>
            <a:r>
              <a:rPr lang="ru-RU" b="1" dirty="0">
                <a:solidFill>
                  <a:schemeClr val="tx2"/>
                </a:solidFill>
                <a:latin typeface="Annabelle" pitchFamily="66" charset="0"/>
              </a:rPr>
              <a:t> </a:t>
            </a:r>
            <a:r>
              <a:rPr lang="ru-RU" b="1" dirty="0" err="1">
                <a:solidFill>
                  <a:schemeClr val="tx2"/>
                </a:solidFill>
                <a:latin typeface="Annabelle" pitchFamily="66" charset="0"/>
              </a:rPr>
              <a:t>підсумків</a:t>
            </a:r>
            <a:r>
              <a:rPr lang="ru-RU" b="1" dirty="0">
                <a:solidFill>
                  <a:schemeClr val="tx2"/>
                </a:solidFill>
                <a:latin typeface="Annabelle" pitchFamily="66" charset="0"/>
              </a:rPr>
              <a:t> уроку.</a:t>
            </a:r>
            <a:endParaRPr lang="ru-RU" dirty="0">
              <a:solidFill>
                <a:schemeClr val="tx2"/>
              </a:solidFill>
              <a:latin typeface="Annabelle" pitchFamily="66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sz="half" idx="1"/>
          </p:nvPr>
        </p:nvSpPr>
        <p:spPr>
          <a:xfrm>
            <a:off x="179388" y="1600200"/>
            <a:ext cx="4537075" cy="4525963"/>
          </a:xfrm>
        </p:spPr>
        <p:txBody>
          <a:bodyPr>
            <a:normAutofit fontScale="77500" lnSpcReduction="20000"/>
          </a:bodyPr>
          <a:lstStyle/>
          <a:p>
            <a:pPr marL="0" indent="355600">
              <a:buFont typeface="Arial" charset="0"/>
              <a:buNone/>
              <a:defRPr/>
            </a:pPr>
            <a:r>
              <a:rPr lang="uk-UA" dirty="0" smtClean="0"/>
              <a:t>Дані в електронній таблиці можна сортувати, тобто змінювати порядок їх розташування в рядках або стовпцях. Якщо дані відсортовані, то швидше можна знайти необхідні значення, ефективніше здійснити їх аналіз, визначити закономірності і ін.</a:t>
            </a:r>
          </a:p>
          <a:p>
            <a:pPr marL="0" indent="355600">
              <a:buFont typeface="Arial" charset="0"/>
              <a:buNone/>
              <a:defRPr/>
            </a:pPr>
            <a:r>
              <a:rPr lang="uk-UA" dirty="0" smtClean="0"/>
              <a:t>Сортування даних може проводитися за зростанням (від найменшого до найбільшому) або за спаданням (від найбільшого до найменшого).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uk-UA" b="1" dirty="0" smtClean="0"/>
              <a:t>Поняття сортування даних</a:t>
            </a:r>
            <a:endParaRPr lang="ru-RU" b="1" dirty="0"/>
          </a:p>
        </p:txBody>
      </p:sp>
      <p:pic>
        <p:nvPicPr>
          <p:cNvPr id="7175" name="Picture 7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787900" y="1773238"/>
            <a:ext cx="3990975" cy="1371600"/>
          </a:xfrm>
          <a:noFill/>
        </p:spPr>
      </p:pic>
      <p:pic>
        <p:nvPicPr>
          <p:cNvPr id="7176" name="Picture 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9338" y="3357563"/>
            <a:ext cx="3981450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sz="half" idx="1"/>
          </p:nvPr>
        </p:nvSpPr>
        <p:spPr>
          <a:xfrm>
            <a:off x="571472" y="1600200"/>
            <a:ext cx="4357718" cy="4708525"/>
          </a:xfrm>
        </p:spPr>
        <p:txBody>
          <a:bodyPr>
            <a:normAutofit fontScale="55000" lnSpcReduction="20000"/>
          </a:bodyPr>
          <a:lstStyle/>
          <a:p>
            <a:pPr marL="0" indent="355600">
              <a:buFont typeface="Arial" charset="0"/>
              <a:buNone/>
              <a:defRPr/>
            </a:pPr>
            <a:r>
              <a:rPr lang="ru-RU" sz="3200" dirty="0" smtClean="0"/>
              <a:t>При </a:t>
            </a:r>
            <a:r>
              <a:rPr lang="ru-RU" sz="3200" dirty="0" err="1" smtClean="0"/>
              <a:t>сортуванні</a:t>
            </a:r>
            <a:r>
              <a:rPr lang="ru-RU" sz="3200" dirty="0" smtClean="0"/>
              <a:t> </a:t>
            </a:r>
            <a:r>
              <a:rPr lang="ru-RU" sz="3200" dirty="0" err="1" smtClean="0"/>
              <a:t>даних</a:t>
            </a:r>
            <a:r>
              <a:rPr lang="ru-RU" sz="3200" dirty="0" smtClean="0"/>
              <a:t> за </a:t>
            </a:r>
            <a:r>
              <a:rPr lang="ru-RU" sz="3200" dirty="0" err="1" smtClean="0"/>
              <a:t>спаданням</a:t>
            </a:r>
            <a:r>
              <a:rPr lang="ru-RU" sz="3200" dirty="0" smtClean="0"/>
              <a:t> порядок </a:t>
            </a:r>
            <a:r>
              <a:rPr lang="ru-RU" sz="3200" dirty="0" err="1" smtClean="0"/>
              <a:t>розташування</a:t>
            </a:r>
            <a:r>
              <a:rPr lang="ru-RU" sz="3200" dirty="0" smtClean="0"/>
              <a:t> буде </a:t>
            </a:r>
            <a:r>
              <a:rPr lang="ru-RU" sz="3200" dirty="0" err="1" smtClean="0"/>
              <a:t>зворотний</a:t>
            </a:r>
            <a:r>
              <a:rPr lang="ru-RU" sz="3200" dirty="0" smtClean="0"/>
              <a:t>, за </a:t>
            </a:r>
            <a:r>
              <a:rPr lang="ru-RU" sz="3200" dirty="0" err="1" smtClean="0"/>
              <a:t>винятком</a:t>
            </a:r>
            <a:r>
              <a:rPr lang="ru-RU" sz="3200" dirty="0" smtClean="0"/>
              <a:t> </a:t>
            </a:r>
            <a:r>
              <a:rPr lang="ru-RU" sz="3200" b="1" dirty="0" err="1" smtClean="0">
                <a:solidFill>
                  <a:srgbClr val="FF0000"/>
                </a:solidFill>
              </a:rPr>
              <a:t>порожніх</a:t>
            </a:r>
            <a:r>
              <a:rPr lang="ru-RU" sz="3200" b="1" dirty="0" smtClean="0">
                <a:solidFill>
                  <a:srgbClr val="FF0000"/>
                </a:solidFill>
              </a:rPr>
              <a:t> </a:t>
            </a:r>
            <a:r>
              <a:rPr lang="ru-RU" sz="3200" b="1" dirty="0" err="1" smtClean="0">
                <a:solidFill>
                  <a:srgbClr val="FF0000"/>
                </a:solidFill>
              </a:rPr>
              <a:t>клітинок</a:t>
            </a:r>
            <a:r>
              <a:rPr lang="ru-RU" sz="3200" b="1" dirty="0" smtClean="0">
                <a:solidFill>
                  <a:srgbClr val="FF0000"/>
                </a:solidFill>
              </a:rPr>
              <a:t>, </a:t>
            </a:r>
            <a:r>
              <a:rPr lang="ru-RU" sz="3200" b="1" dirty="0" err="1" smtClean="0">
                <a:solidFill>
                  <a:srgbClr val="FF0000"/>
                </a:solidFill>
              </a:rPr>
              <a:t>які</a:t>
            </a:r>
            <a:r>
              <a:rPr lang="ru-RU" sz="3200" b="1" dirty="0" smtClean="0">
                <a:solidFill>
                  <a:srgbClr val="FF0000"/>
                </a:solidFill>
              </a:rPr>
              <a:t> </a:t>
            </a:r>
            <a:r>
              <a:rPr lang="ru-RU" sz="3200" b="1" dirty="0" err="1" smtClean="0">
                <a:solidFill>
                  <a:srgbClr val="FF0000"/>
                </a:solidFill>
              </a:rPr>
              <a:t>завжди</a:t>
            </a:r>
            <a:r>
              <a:rPr lang="ru-RU" sz="3200" b="1" dirty="0" smtClean="0">
                <a:solidFill>
                  <a:srgbClr val="FF0000"/>
                </a:solidFill>
              </a:rPr>
              <a:t> </a:t>
            </a:r>
            <a:r>
              <a:rPr lang="ru-RU" sz="3200" b="1" dirty="0" err="1" smtClean="0">
                <a:solidFill>
                  <a:srgbClr val="FF0000"/>
                </a:solidFill>
              </a:rPr>
              <a:t>розташовуються</a:t>
            </a:r>
            <a:r>
              <a:rPr lang="ru-RU" sz="3200" b="1" dirty="0" smtClean="0">
                <a:solidFill>
                  <a:srgbClr val="FF0000"/>
                </a:solidFill>
              </a:rPr>
              <a:t> </a:t>
            </a:r>
            <a:r>
              <a:rPr lang="ru-RU" sz="3200" b="1" dirty="0" err="1" smtClean="0">
                <a:solidFill>
                  <a:srgbClr val="FF0000"/>
                </a:solidFill>
              </a:rPr>
              <a:t>останніми</a:t>
            </a:r>
            <a:r>
              <a:rPr lang="ru-RU" sz="3200" b="1" dirty="0" smtClean="0">
                <a:solidFill>
                  <a:srgbClr val="FF0000"/>
                </a:solidFill>
              </a:rPr>
              <a:t>.</a:t>
            </a:r>
          </a:p>
          <a:p>
            <a:pPr marL="0" indent="355600">
              <a:buFont typeface="Arial" charset="0"/>
              <a:buNone/>
              <a:defRPr/>
            </a:pPr>
            <a:r>
              <a:rPr lang="ru-RU" sz="3200" dirty="0" err="1" smtClean="0"/>
              <a:t>Якщо</a:t>
            </a:r>
            <a:r>
              <a:rPr lang="ru-RU" sz="3200" dirty="0" smtClean="0"/>
              <a:t> </a:t>
            </a:r>
            <a:r>
              <a:rPr lang="ru-RU" sz="3200" dirty="0" err="1" smtClean="0"/>
              <a:t>виділити</a:t>
            </a:r>
            <a:r>
              <a:rPr lang="ru-RU" sz="3200" dirty="0" smtClean="0"/>
              <a:t> </a:t>
            </a:r>
            <a:r>
              <a:rPr lang="ru-RU" sz="3200" dirty="0" err="1" smtClean="0"/>
              <a:t>діапазон</a:t>
            </a:r>
            <a:r>
              <a:rPr lang="ru-RU" sz="3200" dirty="0" smtClean="0"/>
              <a:t> </a:t>
            </a:r>
            <a:r>
              <a:rPr lang="ru-RU" sz="3200" dirty="0" err="1" smtClean="0"/>
              <a:t>комірок</a:t>
            </a:r>
            <a:r>
              <a:rPr lang="ru-RU" sz="3200" dirty="0" smtClean="0"/>
              <a:t> в одному </a:t>
            </a:r>
            <a:r>
              <a:rPr lang="ru-RU" sz="3200" dirty="0" err="1" smtClean="0"/>
              <a:t>стовпці</a:t>
            </a:r>
            <a:r>
              <a:rPr lang="ru-RU" sz="3200" dirty="0" smtClean="0"/>
              <a:t> </a:t>
            </a:r>
            <a:r>
              <a:rPr lang="ru-RU" sz="3200" dirty="0" err="1" smtClean="0"/>
              <a:t>електронної</a:t>
            </a:r>
            <a:r>
              <a:rPr lang="ru-RU" sz="3200" dirty="0" smtClean="0"/>
              <a:t> </a:t>
            </a:r>
            <a:r>
              <a:rPr lang="ru-RU" sz="3200" dirty="0" err="1" smtClean="0"/>
              <a:t>таблиці</a:t>
            </a:r>
            <a:r>
              <a:rPr lang="ru-RU" sz="3200" dirty="0" smtClean="0"/>
              <a:t>  </a:t>
            </a:r>
            <a:r>
              <a:rPr lang="ru-RU" sz="3200" dirty="0" err="1" smtClean="0"/>
              <a:t>і</a:t>
            </a:r>
            <a:r>
              <a:rPr lang="ru-RU" sz="3200" dirty="0" smtClean="0"/>
              <a:t> </a:t>
            </a:r>
            <a:r>
              <a:rPr lang="ru-RU" sz="3200" dirty="0" err="1" smtClean="0"/>
              <a:t>виконати</a:t>
            </a:r>
            <a:r>
              <a:rPr lang="ru-RU" sz="3200" dirty="0" smtClean="0"/>
              <a:t> Головна, </a:t>
            </a:r>
            <a:r>
              <a:rPr lang="ru-RU" sz="3200" dirty="0" err="1" smtClean="0"/>
              <a:t>Редагування</a:t>
            </a:r>
            <a:r>
              <a:rPr lang="ru-RU" sz="3200" dirty="0" smtClean="0"/>
              <a:t>, </a:t>
            </a:r>
            <a:r>
              <a:rPr lang="ru-RU" sz="3200" dirty="0" err="1" smtClean="0"/>
              <a:t>Сортування</a:t>
            </a:r>
            <a:r>
              <a:rPr lang="ru-RU" sz="3200" dirty="0" smtClean="0"/>
              <a:t> </a:t>
            </a:r>
            <a:r>
              <a:rPr lang="ru-RU" sz="3200" dirty="0" err="1" smtClean="0"/>
              <a:t>й</a:t>
            </a:r>
            <a:r>
              <a:rPr lang="ru-RU" sz="3200" dirty="0" smtClean="0"/>
              <a:t> </a:t>
            </a:r>
            <a:r>
              <a:rPr lang="ru-RU" sz="3200" dirty="0" err="1" smtClean="0"/>
              <a:t>фільтр</a:t>
            </a:r>
            <a:r>
              <a:rPr lang="ru-RU" sz="3200" dirty="0" smtClean="0"/>
              <a:t>,  </a:t>
            </a:r>
            <a:r>
              <a:rPr lang="ru-RU" sz="3200" dirty="0" err="1" smtClean="0"/>
              <a:t>Сортування</a:t>
            </a:r>
            <a:r>
              <a:rPr lang="ru-RU" sz="3200" dirty="0" smtClean="0"/>
              <a:t> </a:t>
            </a:r>
            <a:r>
              <a:rPr lang="ru-RU" sz="3200" dirty="0" err="1" smtClean="0"/>
              <a:t>від</a:t>
            </a:r>
            <a:r>
              <a:rPr lang="ru-RU" sz="3200" dirty="0" smtClean="0"/>
              <a:t> </a:t>
            </a:r>
            <a:r>
              <a:rPr lang="ru-RU" sz="3200" dirty="0" err="1" smtClean="0"/>
              <a:t>мінімального</a:t>
            </a:r>
            <a:r>
              <a:rPr lang="ru-RU" sz="3200" dirty="0" smtClean="0"/>
              <a:t> до максимального (</a:t>
            </a:r>
            <a:r>
              <a:rPr lang="ru-RU" sz="3200" dirty="0" err="1" smtClean="0"/>
              <a:t>Сортування</a:t>
            </a:r>
            <a:r>
              <a:rPr lang="ru-RU" sz="3200" dirty="0" smtClean="0"/>
              <a:t> </a:t>
            </a:r>
            <a:r>
              <a:rPr lang="ru-RU" sz="3200" dirty="0" err="1" smtClean="0"/>
              <a:t>від</a:t>
            </a:r>
            <a:r>
              <a:rPr lang="ru-RU" sz="3200" dirty="0" smtClean="0"/>
              <a:t> А до Я) </a:t>
            </a:r>
            <a:r>
              <a:rPr lang="ru-RU" sz="3200" dirty="0" err="1" smtClean="0"/>
              <a:t>або</a:t>
            </a:r>
            <a:r>
              <a:rPr lang="ru-RU" sz="3200" dirty="0" smtClean="0"/>
              <a:t> </a:t>
            </a:r>
            <a:r>
              <a:rPr lang="ru-RU" sz="3200" dirty="0" err="1" smtClean="0"/>
              <a:t>Сортування</a:t>
            </a:r>
            <a:r>
              <a:rPr lang="ru-RU" sz="3200" dirty="0" smtClean="0"/>
              <a:t> </a:t>
            </a:r>
            <a:r>
              <a:rPr lang="ru-RU" sz="3200" dirty="0" err="1" smtClean="0"/>
              <a:t>від</a:t>
            </a:r>
            <a:r>
              <a:rPr lang="ru-RU" sz="3200" dirty="0" smtClean="0"/>
              <a:t> максимального до </a:t>
            </a:r>
            <a:r>
              <a:rPr lang="ru-RU" sz="3200" dirty="0" err="1" smtClean="0"/>
              <a:t>мінімального</a:t>
            </a:r>
            <a:r>
              <a:rPr lang="ru-RU" sz="3200" dirty="0" smtClean="0"/>
              <a:t> (</a:t>
            </a:r>
            <a:r>
              <a:rPr lang="ru-RU" sz="3200" dirty="0" err="1" smtClean="0"/>
              <a:t>Сортування</a:t>
            </a:r>
            <a:r>
              <a:rPr lang="ru-RU" sz="3200" dirty="0" smtClean="0"/>
              <a:t> </a:t>
            </a:r>
            <a:r>
              <a:rPr lang="ru-RU" sz="3200" dirty="0" err="1" smtClean="0"/>
              <a:t>від</a:t>
            </a:r>
            <a:r>
              <a:rPr lang="ru-RU" sz="3200" dirty="0" smtClean="0"/>
              <a:t> Я до А), то </a:t>
            </a:r>
            <a:r>
              <a:rPr lang="ru-RU" sz="3200" dirty="0" err="1" smtClean="0"/>
              <a:t>дані</a:t>
            </a:r>
            <a:r>
              <a:rPr lang="ru-RU" sz="3200" dirty="0" smtClean="0"/>
              <a:t> у </a:t>
            </a:r>
            <a:r>
              <a:rPr lang="ru-RU" sz="3200" dirty="0" err="1" smtClean="0"/>
              <a:t>виділеному</a:t>
            </a:r>
            <a:r>
              <a:rPr lang="ru-RU" sz="3200" dirty="0" smtClean="0"/>
              <a:t> </a:t>
            </a:r>
            <a:r>
              <a:rPr lang="ru-RU" sz="3200" dirty="0" err="1" smtClean="0"/>
              <a:t>діапазоні</a:t>
            </a:r>
            <a:r>
              <a:rPr lang="ru-RU" sz="3200" dirty="0" smtClean="0"/>
              <a:t> </a:t>
            </a:r>
            <a:r>
              <a:rPr lang="ru-RU" sz="3200" dirty="0" err="1" smtClean="0"/>
              <a:t>будуть</a:t>
            </a:r>
            <a:r>
              <a:rPr lang="ru-RU" sz="3200" dirty="0" smtClean="0"/>
              <a:t> </a:t>
            </a:r>
            <a:r>
              <a:rPr lang="ru-RU" sz="3200" dirty="0" err="1" smtClean="0"/>
              <a:t>відсортовані</a:t>
            </a:r>
            <a:r>
              <a:rPr lang="ru-RU" sz="3200" dirty="0" smtClean="0"/>
              <a:t> в </a:t>
            </a:r>
            <a:r>
              <a:rPr lang="ru-RU" sz="3200" dirty="0" err="1" smtClean="0"/>
              <a:t>вибраному</a:t>
            </a:r>
            <a:r>
              <a:rPr lang="ru-RU" sz="3200" dirty="0" smtClean="0"/>
              <a:t> порядку. </a:t>
            </a:r>
            <a:r>
              <a:rPr lang="ru-RU" sz="3200" dirty="0" err="1" smtClean="0"/>
              <a:t>Таке</a:t>
            </a:r>
            <a:r>
              <a:rPr lang="ru-RU" sz="3200" dirty="0" smtClean="0"/>
              <a:t> </a:t>
            </a:r>
            <a:r>
              <a:rPr lang="ru-RU" sz="3200" dirty="0" err="1" smtClean="0"/>
              <a:t>сортування</a:t>
            </a:r>
            <a:r>
              <a:rPr lang="ru-RU" sz="3200" dirty="0" smtClean="0"/>
              <a:t> </a:t>
            </a:r>
            <a:r>
              <a:rPr lang="ru-RU" sz="3200" dirty="0" err="1" smtClean="0"/>
              <a:t>можна</a:t>
            </a:r>
            <a:r>
              <a:rPr lang="ru-RU" sz="3200" dirty="0" smtClean="0"/>
              <a:t> </a:t>
            </a:r>
            <a:r>
              <a:rPr lang="ru-RU" sz="3200" dirty="0" err="1" smtClean="0"/>
              <a:t>також</a:t>
            </a:r>
            <a:r>
              <a:rPr lang="ru-RU" sz="3200" dirty="0" smtClean="0"/>
              <a:t> </a:t>
            </a:r>
            <a:r>
              <a:rPr lang="ru-RU" sz="3200" dirty="0" err="1" smtClean="0"/>
              <a:t>виконати</a:t>
            </a:r>
            <a:r>
              <a:rPr lang="ru-RU" sz="3200" dirty="0" smtClean="0"/>
              <a:t> </a:t>
            </a:r>
            <a:r>
              <a:rPr lang="ru-RU" sz="3200" dirty="0" err="1" smtClean="0"/>
              <a:t>вибором</a:t>
            </a:r>
            <a:r>
              <a:rPr lang="ru-RU" sz="3200" dirty="0" smtClean="0"/>
              <a:t> </a:t>
            </a:r>
            <a:r>
              <a:rPr lang="ru-RU" sz="3200" dirty="0" err="1" smtClean="0"/>
              <a:t>відповідних</a:t>
            </a:r>
            <a:r>
              <a:rPr lang="ru-RU" sz="3200" dirty="0" smtClean="0"/>
              <a:t> кнопок на </a:t>
            </a:r>
            <a:r>
              <a:rPr lang="ru-RU" sz="3200" dirty="0" err="1" smtClean="0"/>
              <a:t>вкладці</a:t>
            </a:r>
            <a:r>
              <a:rPr lang="ru-RU" sz="3200" dirty="0" smtClean="0"/>
              <a:t> </a:t>
            </a:r>
            <a:r>
              <a:rPr lang="ru-RU" sz="3200" dirty="0" err="1" smtClean="0"/>
              <a:t>Дані</a:t>
            </a:r>
            <a:r>
              <a:rPr lang="ru-RU" sz="3200" dirty="0" smtClean="0"/>
              <a:t> у </a:t>
            </a:r>
            <a:r>
              <a:rPr lang="ru-RU" sz="3200" dirty="0" err="1" smtClean="0"/>
              <a:t>групі</a:t>
            </a:r>
            <a:r>
              <a:rPr lang="ru-RU" sz="3200" dirty="0" smtClean="0"/>
              <a:t> </a:t>
            </a:r>
            <a:r>
              <a:rPr lang="ru-RU" sz="3200" dirty="0" err="1" smtClean="0"/>
              <a:t>Сортування</a:t>
            </a:r>
            <a:r>
              <a:rPr lang="ru-RU" sz="3200" dirty="0" smtClean="0"/>
              <a:t> </a:t>
            </a:r>
            <a:r>
              <a:rPr lang="ru-RU" sz="3200" dirty="0" err="1" smtClean="0"/>
              <a:t>й</a:t>
            </a:r>
            <a:r>
              <a:rPr lang="ru-RU" sz="3200" dirty="0" smtClean="0"/>
              <a:t> </a:t>
            </a:r>
            <a:r>
              <a:rPr lang="ru-RU" dirty="0" err="1" smtClean="0"/>
              <a:t>фільтр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uk-UA" b="1" dirty="0" smtClean="0"/>
              <a:t>Правила сортування даних</a:t>
            </a:r>
            <a:endParaRPr lang="ru-RU" dirty="0"/>
          </a:p>
        </p:txBody>
      </p:sp>
      <p:pic>
        <p:nvPicPr>
          <p:cNvPr id="9223" name="Picture 7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940425" y="1700213"/>
            <a:ext cx="3048000" cy="1952625"/>
          </a:xfrm>
          <a:noFill/>
        </p:spPr>
      </p:pic>
      <p:pic>
        <p:nvPicPr>
          <p:cNvPr id="9224" name="Picture 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3800" y="1700213"/>
            <a:ext cx="657225" cy="139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5" name="Picture 1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4783155"/>
            <a:ext cx="793750" cy="114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6" name="Picture 1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956550" y="4652963"/>
            <a:ext cx="792163" cy="117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7" name="TextBox 13"/>
          <p:cNvSpPr txBox="1">
            <a:spLocks noChangeArrowheads="1"/>
          </p:cNvSpPr>
          <p:nvPr/>
        </p:nvSpPr>
        <p:spPr bwMode="auto">
          <a:xfrm>
            <a:off x="5357818" y="5929330"/>
            <a:ext cx="15113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 sz="1400" dirty="0"/>
              <a:t>За зростанням</a:t>
            </a:r>
            <a:endParaRPr lang="ru-RU" sz="1400" dirty="0"/>
          </a:p>
        </p:txBody>
      </p:sp>
      <p:sp>
        <p:nvSpPr>
          <p:cNvPr id="9228" name="TextBox 14"/>
          <p:cNvSpPr txBox="1">
            <a:spLocks noChangeArrowheads="1"/>
          </p:cNvSpPr>
          <p:nvPr/>
        </p:nvSpPr>
        <p:spPr bwMode="auto">
          <a:xfrm>
            <a:off x="7631113" y="5805488"/>
            <a:ext cx="151288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 sz="1400"/>
              <a:t>За спаданням</a:t>
            </a:r>
            <a:endParaRPr lang="ru-RU" sz="1400"/>
          </a:p>
        </p:txBody>
      </p:sp>
      <p:pic>
        <p:nvPicPr>
          <p:cNvPr id="9229" name="Picture 1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643702" y="3929066"/>
            <a:ext cx="1296987" cy="887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sz="half" idx="1"/>
          </p:nvPr>
        </p:nvSpPr>
        <p:spPr>
          <a:xfrm>
            <a:off x="857224" y="1571612"/>
            <a:ext cx="4316412" cy="4525963"/>
          </a:xfrm>
        </p:spPr>
        <p:txBody>
          <a:bodyPr>
            <a:noAutofit/>
          </a:bodyPr>
          <a:lstStyle/>
          <a:p>
            <a:pPr marL="0" indent="355600">
              <a:buFont typeface="Arial" charset="0"/>
              <a:buNone/>
              <a:defRPr/>
            </a:pPr>
            <a:r>
              <a:rPr lang="uk-UA" sz="2000" b="1" dirty="0" smtClean="0"/>
              <a:t>Якщо виділити зв'язний діапазон комірок з декількох стовпців і виконати зазначені вище дії, то дані у виділеному діапазоні будуть відсортовані в обраному порядку за даними першого з виділених стовпців. Це означає, що дані у всіх інших виділених стовпцях виділеного діапазону комірок сортуватися не будуть, а будуть переставлятися по рядках електронної таблиці разом з перестановкою даних першого стовпця.</a:t>
            </a:r>
          </a:p>
        </p:txBody>
      </p:sp>
      <p:pic>
        <p:nvPicPr>
          <p:cNvPr id="10247" name="Picture 10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143504" y="3571876"/>
            <a:ext cx="3762375" cy="1724025"/>
          </a:xfrm>
          <a:noFill/>
        </p:spPr>
      </p:pic>
      <p:sp>
        <p:nvSpPr>
          <p:cNvPr id="9" name="Прямоугольник 8"/>
          <p:cNvSpPr/>
          <p:nvPr/>
        </p:nvSpPr>
        <p:spPr>
          <a:xfrm>
            <a:off x="785786" y="642918"/>
            <a:ext cx="786702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400" b="1" dirty="0" smtClean="0"/>
              <a:t>Правила сортування даних</a:t>
            </a:r>
            <a:endParaRPr lang="ru-RU" sz="4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836863"/>
          </a:xfrm>
        </p:spPr>
        <p:txBody>
          <a:bodyPr>
            <a:noAutofit/>
          </a:bodyPr>
          <a:lstStyle/>
          <a:p>
            <a:pPr marL="514350" indent="-514350" algn="just">
              <a:buNone/>
              <a:defRPr/>
            </a:pPr>
            <a:r>
              <a:rPr lang="uk-UA" sz="1800" smtClean="0"/>
              <a:t>1. Команди Сортування від мінімального до максимального і Сортування від максимального до мінімального змінюються на команди Сортування від А до Я і Сортування від Я до А відповідно у випадках, коли поточна комірка зв'язного діапазону або перший стовпець виділеного діапазону містять текст.</a:t>
            </a:r>
          </a:p>
          <a:p>
            <a:pPr marL="514350" indent="-514350">
              <a:buFont typeface="Arial" charset="0"/>
              <a:buNone/>
              <a:defRPr/>
            </a:pPr>
            <a:endParaRPr lang="uk-UA" sz="1800" smtClean="0"/>
          </a:p>
          <a:p>
            <a:pPr marL="514350" indent="-514350">
              <a:buFont typeface="Arial" charset="0"/>
              <a:buNone/>
              <a:defRPr/>
            </a:pPr>
            <a:endParaRPr lang="uk-UA" sz="1800" smtClean="0"/>
          </a:p>
          <a:p>
            <a:pPr marL="182563" indent="-182563">
              <a:buFont typeface="Arial" charset="0"/>
              <a:buNone/>
              <a:defRPr/>
            </a:pPr>
            <a:r>
              <a:rPr lang="uk-UA" sz="1800" smtClean="0"/>
              <a:t>2. Команди сортування даних не можна застосувати до незв'язаного діапазону комірок.</a:t>
            </a:r>
          </a:p>
          <a:p>
            <a:pPr>
              <a:buFont typeface="Arial" charset="0"/>
              <a:buNone/>
              <a:defRPr/>
            </a:pPr>
            <a:endParaRPr lang="uk-UA" sz="1800" smtClean="0"/>
          </a:p>
          <a:p>
            <a:pPr marL="0" indent="355600">
              <a:buFont typeface="Arial" charset="0"/>
              <a:buNone/>
              <a:defRPr/>
            </a:pPr>
            <a:r>
              <a:rPr lang="uk-UA" sz="1800" smtClean="0"/>
              <a:t>Можна відсортувати дані в довільному виділеному діапазоні клітинок за значеннями не в одному, а в декількох стовпцях.</a:t>
            </a:r>
            <a:endParaRPr lang="uk-UA" sz="1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uk-UA" dirty="0" smtClean="0"/>
              <a:t>До уваги!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00034" y="4357694"/>
            <a:ext cx="8428067" cy="203132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uk-UA" b="1" dirty="0"/>
              <a:t>Сортування даних за значеннями в кількох стовпцях виконується так:</a:t>
            </a:r>
          </a:p>
          <a:p>
            <a:pPr>
              <a:buFont typeface="Wingdings" pitchFamily="2" charset="2"/>
              <a:buChar char="q"/>
              <a:defRPr/>
            </a:pPr>
            <a:r>
              <a:rPr lang="uk-UA" dirty="0" smtClean="0"/>
              <a:t>спочатку дані сортуються за значеннями в першому з обраних стовпців;</a:t>
            </a:r>
          </a:p>
          <a:p>
            <a:pPr>
              <a:buFont typeface="Wingdings" pitchFamily="2" charset="2"/>
              <a:buChar char="q"/>
              <a:defRPr/>
            </a:pPr>
            <a:r>
              <a:rPr lang="uk-UA" dirty="0" smtClean="0"/>
              <a:t>сортування </a:t>
            </a:r>
            <a:r>
              <a:rPr lang="uk-UA" dirty="0"/>
              <a:t>даних за значеннями в кожному наступному з вибраних стовпців відбувається лише для тих рядків електронної таблиці, в яких значення у всіх попередніх обраних для сортування стовпцях збігаються.</a:t>
            </a:r>
            <a:endParaRPr lang="uk-UA" dirty="0"/>
          </a:p>
          <a:p>
            <a:pPr>
              <a:defRPr/>
            </a:pPr>
            <a:r>
              <a:rPr lang="uk-UA" dirty="0"/>
              <a:t>	Кожен з обраних для сортування стовпців називається рівнем сортування.</a:t>
            </a:r>
          </a:p>
        </p:txBody>
      </p:sp>
      <p:pic>
        <p:nvPicPr>
          <p:cNvPr id="12296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3071810"/>
            <a:ext cx="3048000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7" name="Picture 1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628" y="3071810"/>
            <a:ext cx="2057400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defRPr/>
            </a:pPr>
            <a:r>
              <a:rPr lang="uk-UA" b="1" dirty="0" smtClean="0"/>
              <a:t>Сортування за кількома умовами. Приклад</a:t>
            </a:r>
            <a:endParaRPr lang="ru-RU" b="1" dirty="0"/>
          </a:p>
        </p:txBody>
      </p:sp>
      <p:pic>
        <p:nvPicPr>
          <p:cNvPr id="13318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0113" y="3357563"/>
            <a:ext cx="7486650" cy="260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9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4665663" y="1628775"/>
            <a:ext cx="4283075" cy="1584325"/>
          </a:xfrm>
          <a:noFill/>
        </p:spPr>
      </p:pic>
      <p:pic>
        <p:nvPicPr>
          <p:cNvPr id="13320" name="Picture 6"/>
          <p:cNvPicPr>
            <a:picLocks noGrp="1" noChangeAspect="1" noChangeArrowheads="1"/>
          </p:cNvPicPr>
          <p:nvPr>
            <p:ph sz="half" idx="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250825" y="1628775"/>
            <a:ext cx="4246563" cy="1584325"/>
          </a:xfr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355600">
              <a:buFont typeface="Arial" charset="0"/>
              <a:buNone/>
              <a:defRPr/>
            </a:pPr>
            <a:r>
              <a:rPr lang="uk-UA" sz="1600" b="1" dirty="0" smtClean="0"/>
              <a:t>Був  наведений приклад </a:t>
            </a:r>
            <a:r>
              <a:rPr lang="uk-UA" sz="1600" b="1" dirty="0" smtClean="0"/>
              <a:t>не відсортованих даних діапазону комірок і умова їх сортування за значеннями в чотирьох стовпцях: Прізвище (Від А до Я), Ім'я (Від А до Я) Сума (По зростанню) і Інформатика (По убуванню), та результат даних в цьому діапазоні клітинок розсортованих по цій умові.</a:t>
            </a:r>
          </a:p>
          <a:p>
            <a:pPr marL="0" indent="355600">
              <a:buFont typeface="Arial" charset="0"/>
              <a:buNone/>
              <a:defRPr/>
            </a:pPr>
            <a:r>
              <a:rPr lang="uk-UA" sz="1600" b="1" dirty="0" smtClean="0"/>
              <a:t>Процес сортування даних відбувався так. Спочатку рядки даних переставлялися так, щоб дані в стовпці Прізвище були розташовані в алфавітному порядку. І якби у всіх учнів прізвища були різними, то на цьому сортування б закінчилася. Але серед рядків даних є 3 групи по два рядки з однаковими прізвищами. Тому відбувається подальше сортування.</a:t>
            </a:r>
          </a:p>
          <a:p>
            <a:pPr marL="0" indent="355600">
              <a:buFont typeface="Arial" charset="0"/>
              <a:buNone/>
              <a:defRPr/>
            </a:pPr>
            <a:r>
              <a:rPr lang="uk-UA" sz="1600" b="1" dirty="0" smtClean="0"/>
              <a:t>Сортування за значеннями у другому з вибраних стовпців (Ім'я) відбувалася тільки в межах кожної з цих трьох груп рядків, причому в межах кожної з цих груп окремо. В результаті цього кроку сортування імена були розташовані в алфавітному порядку. Сортування за значеннями в третьому з вибраних стовпців (Сума) відбувалася тільки в межах рядків, в яких значення в перших двох обраних стовпцях співпали. Сортування за значеннями в четвертому з обраних стовпців відбувалася, тільки для  двох рядків, в яких значення в перших трьох обраних для сортування стовпцях (Прізвище, Ім'я, Сума) збіглися.</a:t>
            </a:r>
            <a:endParaRPr lang="uk-UA" sz="1600" b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defRPr/>
            </a:pPr>
            <a:r>
              <a:rPr lang="uk-UA" b="1" dirty="0" smtClean="0"/>
              <a:t>Сортування за кількома умовами</a:t>
            </a:r>
            <a:endParaRPr lang="ru-RU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sz="half" idx="1"/>
          </p:nvPr>
        </p:nvSpPr>
        <p:spPr>
          <a:xfrm>
            <a:off x="714348" y="1643050"/>
            <a:ext cx="4387850" cy="4781550"/>
          </a:xfrm>
        </p:spPr>
        <p:txBody>
          <a:bodyPr>
            <a:normAutofit fontScale="55000" lnSpcReduction="20000"/>
          </a:bodyPr>
          <a:lstStyle/>
          <a:p>
            <a:pPr marL="0" indent="355600">
              <a:buFont typeface="Arial" charset="0"/>
              <a:buNone/>
              <a:defRPr/>
            </a:pPr>
            <a:r>
              <a:rPr lang="uk-UA" sz="2900" b="1" dirty="0" smtClean="0"/>
              <a:t>У вікні Сортування можна виділити будь-який з рівнів сортування і видалити його зі списку для сортування, вибравши кнопку Видалити рівень, або перемістити його вище або нижче в списку, використавши для цього відповідні кнопки. Крім того, можна в списку поля Порядок вибрати режим сортування в порядку користувацького (</a:t>
            </a:r>
            <a:r>
              <a:rPr lang="uk-UA" sz="2900" b="1" dirty="0" err="1" smtClean="0"/>
              <a:t>настроюваного</a:t>
            </a:r>
            <a:r>
              <a:rPr lang="uk-UA" sz="2900" b="1" dirty="0" smtClean="0"/>
              <a:t>) списку.</a:t>
            </a:r>
          </a:p>
          <a:p>
            <a:pPr marL="0" indent="355600">
              <a:buFont typeface="Arial" charset="0"/>
              <a:buNone/>
              <a:defRPr/>
            </a:pPr>
            <a:r>
              <a:rPr lang="uk-UA" sz="2900" b="1" dirty="0" smtClean="0"/>
              <a:t>Сортувати можна не тільки рядки електронної таблиці, а й стовпці. За замовчуванням встановлюється режим сортування рядків. Для зміни цього режиму сортування потрібно у вікні Сортування вибрати кнопку Параметри і у вікні Параметри сортування вибрати відповідний перемикач у групі Сортувати. Там же можна визначити, чи враховувати регістр при сортуванні, тобто розрізняти чи при сортуванні великі і </a:t>
            </a:r>
            <a:r>
              <a:rPr lang="uk-UA" b="1" dirty="0" smtClean="0"/>
              <a:t>малі літери.</a:t>
            </a:r>
            <a:endParaRPr lang="uk-UA" b="1" dirty="0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uk-UA" b="1" dirty="0" smtClean="0"/>
              <a:t>Вікно Сортування</a:t>
            </a:r>
            <a:endParaRPr lang="ru-RU" b="1" dirty="0"/>
          </a:p>
        </p:txBody>
      </p:sp>
      <p:pic>
        <p:nvPicPr>
          <p:cNvPr id="16391" name="Picture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072066" y="1700213"/>
            <a:ext cx="3997322" cy="1584325"/>
          </a:xfrm>
          <a:noFill/>
        </p:spPr>
      </p:pic>
      <p:pic>
        <p:nvPicPr>
          <p:cNvPr id="16392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29190" y="3500438"/>
            <a:ext cx="1976437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3" name="Picture 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19925" y="3500438"/>
            <a:ext cx="835025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4" name="Picture 9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732588" y="4365625"/>
            <a:ext cx="2209800" cy="165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5" name="Picture 10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045088" y="4437063"/>
            <a:ext cx="1455738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Слои">
  <a:themeElements>
    <a:clrScheme name="Слои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Слои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лои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Layers</Template>
  <TotalTime>468</TotalTime>
  <Words>1509</Words>
  <Application>Microsoft Office PowerPoint</Application>
  <PresentationFormat>Экран (4:3)</PresentationFormat>
  <Paragraphs>99</Paragraphs>
  <Slides>21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Слои</vt:lpstr>
      <vt:lpstr>Робота зі списками. Сортування та фільтрація даних.</vt:lpstr>
      <vt:lpstr>Актуалізація опорних знань</vt:lpstr>
      <vt:lpstr>Поняття сортування даних</vt:lpstr>
      <vt:lpstr>Правила сортування даних</vt:lpstr>
      <vt:lpstr>Слайд 5</vt:lpstr>
      <vt:lpstr>До уваги!</vt:lpstr>
      <vt:lpstr>Сортування за кількома умовами. Приклад</vt:lpstr>
      <vt:lpstr>Сортування за кількома умовами</vt:lpstr>
      <vt:lpstr>Вікно Сортування</vt:lpstr>
      <vt:lpstr>Фільтрація</vt:lpstr>
      <vt:lpstr>Фільтрація даних</vt:lpstr>
      <vt:lpstr>Команди відкриття меню команд для установки умов фільтрації</vt:lpstr>
      <vt:lpstr>Команди відкриття меню команд для установки умов фільтрації</vt:lpstr>
      <vt:lpstr>Фільтрація даних</vt:lpstr>
      <vt:lpstr>Вікно “Користувацький автофільтр”</vt:lpstr>
      <vt:lpstr>Виконання фільтрації даних</vt:lpstr>
      <vt:lpstr>Установка умов Текстових фільтрів</vt:lpstr>
      <vt:lpstr>Скасування фільтрації</vt:lpstr>
      <vt:lpstr>Практичне завдання</vt:lpstr>
      <vt:lpstr>Слайд 20</vt:lpstr>
      <vt:lpstr>Підведення підсумків уроку.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Електронні таблиці. Табличний процесор</dc:title>
  <dc:creator>Andrij</dc:creator>
  <cp:lastModifiedBy>Admin</cp:lastModifiedBy>
  <cp:revision>52</cp:revision>
  <dcterms:created xsi:type="dcterms:W3CDTF">2011-02-26T15:31:34Z</dcterms:created>
  <dcterms:modified xsi:type="dcterms:W3CDTF">2012-12-04T19:30:42Z</dcterms:modified>
</cp:coreProperties>
</file>